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57"/>
  </p:notesMasterIdLst>
  <p:handoutMasterIdLst>
    <p:handoutMasterId r:id="rId58"/>
  </p:handoutMasterIdLst>
  <p:sldIdLst>
    <p:sldId id="547" r:id="rId2"/>
    <p:sldId id="550" r:id="rId3"/>
    <p:sldId id="700" r:id="rId4"/>
    <p:sldId id="558" r:id="rId5"/>
    <p:sldId id="701" r:id="rId6"/>
    <p:sldId id="702" r:id="rId7"/>
    <p:sldId id="703" r:id="rId8"/>
    <p:sldId id="704" r:id="rId9"/>
    <p:sldId id="705" r:id="rId10"/>
    <p:sldId id="706" r:id="rId11"/>
    <p:sldId id="708" r:id="rId12"/>
    <p:sldId id="709" r:id="rId13"/>
    <p:sldId id="730" r:id="rId14"/>
    <p:sldId id="710" r:id="rId15"/>
    <p:sldId id="711" r:id="rId16"/>
    <p:sldId id="731" r:id="rId17"/>
    <p:sldId id="712" r:id="rId18"/>
    <p:sldId id="732" r:id="rId19"/>
    <p:sldId id="713" r:id="rId20"/>
    <p:sldId id="714" r:id="rId21"/>
    <p:sldId id="733" r:id="rId22"/>
    <p:sldId id="715" r:id="rId23"/>
    <p:sldId id="716" r:id="rId24"/>
    <p:sldId id="734" r:id="rId25"/>
    <p:sldId id="717" r:id="rId26"/>
    <p:sldId id="735" r:id="rId27"/>
    <p:sldId id="718" r:id="rId28"/>
    <p:sldId id="736" r:id="rId29"/>
    <p:sldId id="719" r:id="rId30"/>
    <p:sldId id="720" r:id="rId31"/>
    <p:sldId id="737" r:id="rId32"/>
    <p:sldId id="721" r:id="rId33"/>
    <p:sldId id="739" r:id="rId34"/>
    <p:sldId id="722" r:id="rId35"/>
    <p:sldId id="738" r:id="rId36"/>
    <p:sldId id="723" r:id="rId37"/>
    <p:sldId id="740" r:id="rId38"/>
    <p:sldId id="724" r:id="rId39"/>
    <p:sldId id="741" r:id="rId40"/>
    <p:sldId id="725" r:id="rId41"/>
    <p:sldId id="743" r:id="rId42"/>
    <p:sldId id="727" r:id="rId43"/>
    <p:sldId id="747" r:id="rId44"/>
    <p:sldId id="728" r:id="rId45"/>
    <p:sldId id="729" r:id="rId46"/>
    <p:sldId id="742" r:id="rId47"/>
    <p:sldId id="744" r:id="rId48"/>
    <p:sldId id="749" r:id="rId49"/>
    <p:sldId id="750" r:id="rId50"/>
    <p:sldId id="751" r:id="rId51"/>
    <p:sldId id="752" r:id="rId52"/>
    <p:sldId id="562" r:id="rId53"/>
    <p:sldId id="554" r:id="rId54"/>
    <p:sldId id="552" r:id="rId55"/>
    <p:sldId id="553" r:id="rId56"/>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47"/>
    <a:srgbClr val="FF7F7F"/>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6093" autoAdjust="0"/>
    <p:restoredTop sz="94660"/>
  </p:normalViewPr>
  <p:slideViewPr>
    <p:cSldViewPr>
      <p:cViewPr varScale="1">
        <p:scale>
          <a:sx n="102" d="100"/>
          <a:sy n="102" d="100"/>
        </p:scale>
        <p:origin x="-114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382"/>
    </p:cViewPr>
  </p:sorterViewPr>
  <p:notesViewPr>
    <p:cSldViewPr>
      <p:cViewPr varScale="1">
        <p:scale>
          <a:sx n="76" d="100"/>
          <a:sy n="76" d="100"/>
        </p:scale>
        <p:origin x="-372"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2020-08-13</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8/13/2020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a:t>
            </a:r>
            <a:r>
              <a:rPr lang="en-US" sz="1100" b="0" kern="0" baseline="0" dirty="0" smtClean="0">
                <a:solidFill>
                  <a:srgbClr val="FFFFFF"/>
                </a:solidFill>
                <a:latin typeface="Georgia" panose="02040502050405020303" pitchFamily="18" charset="0"/>
                <a:ea typeface="ＭＳ Ｐゴシック" charset="-128"/>
                <a:cs typeface="Arial" pitchFamily="34" charset="0"/>
              </a:rPr>
              <a:t> Werner </a:t>
            </a:r>
            <a:r>
              <a:rPr lang="en-US" sz="1100" b="0" kern="0" baseline="0" dirty="0" err="1" smtClean="0">
                <a:solidFill>
                  <a:srgbClr val="FFFFFF"/>
                </a:solidFill>
                <a:latin typeface="Georgia" panose="02040502050405020303" pitchFamily="18" charset="0"/>
                <a:ea typeface="ＭＳ Ｐゴシック" charset="-128"/>
                <a:cs typeface="Arial" pitchFamily="34" charset="0"/>
              </a:rPr>
              <a:t>Dietl</a:t>
            </a:r>
            <a:r>
              <a:rPr lang="en-US" sz="1100" b="0" kern="0" baseline="0" dirty="0" smtClean="0">
                <a:solidFill>
                  <a:srgbClr val="FFFFFF"/>
                </a:solidFill>
                <a:latin typeface="Georgia" panose="02040502050405020303" pitchFamily="18" charset="0"/>
                <a:ea typeface="ＭＳ Ｐゴシック" charset="-128"/>
                <a:cs typeface="Arial" pitchFamily="34" charset="0"/>
              </a:rPr>
              <a:t>, Ph. 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Main memory</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wav"/><Relationship Id="rId2" Type="http://schemas.microsoft.com/office/2007/relationships/media" Target="../media/media23.wav"/><Relationship Id="rId1" Type="http://schemas.openxmlformats.org/officeDocument/2006/relationships/tags" Target="../tags/tag2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2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wav"/><Relationship Id="rId2" Type="http://schemas.microsoft.com/office/2007/relationships/media" Target="../media/media25.wav"/><Relationship Id="rId1" Type="http://schemas.openxmlformats.org/officeDocument/2006/relationships/tags" Target="../tags/tag2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wav"/><Relationship Id="rId2" Type="http://schemas.microsoft.com/office/2007/relationships/media" Target="../media/media26.wav"/><Relationship Id="rId1" Type="http://schemas.openxmlformats.org/officeDocument/2006/relationships/tags" Target="../tags/tag2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wav"/><Relationship Id="rId2" Type="http://schemas.microsoft.com/office/2007/relationships/media" Target="../media/media27.wav"/><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8.wav"/><Relationship Id="rId2" Type="http://schemas.microsoft.com/office/2007/relationships/media" Target="../media/media28.wav"/><Relationship Id="rId1" Type="http://schemas.openxmlformats.org/officeDocument/2006/relationships/tags" Target="../tags/tag2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wav"/><Relationship Id="rId2" Type="http://schemas.microsoft.com/office/2007/relationships/media" Target="../media/media29.wav"/><Relationship Id="rId1" Type="http://schemas.openxmlformats.org/officeDocument/2006/relationships/tags" Target="../tags/tag2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0.wav"/><Relationship Id="rId2" Type="http://schemas.microsoft.com/office/2007/relationships/media" Target="../media/media30.wav"/><Relationship Id="rId1" Type="http://schemas.openxmlformats.org/officeDocument/2006/relationships/tags" Target="../tags/tag2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wav"/><Relationship Id="rId2" Type="http://schemas.microsoft.com/office/2007/relationships/media" Target="../media/media31.wav"/><Relationship Id="rId1" Type="http://schemas.openxmlformats.org/officeDocument/2006/relationships/tags" Target="../tags/tag2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32.wav"/><Relationship Id="rId2" Type="http://schemas.microsoft.com/office/2007/relationships/media" Target="../media/media32.wav"/><Relationship Id="rId1" Type="http://schemas.openxmlformats.org/officeDocument/2006/relationships/tags" Target="../tags/tag3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33.wav"/><Relationship Id="rId2" Type="http://schemas.microsoft.com/office/2007/relationships/media" Target="../media/media33.wav"/><Relationship Id="rId1" Type="http://schemas.openxmlformats.org/officeDocument/2006/relationships/tags" Target="../tags/tag3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media34.wav"/><Relationship Id="rId2" Type="http://schemas.microsoft.com/office/2007/relationships/media" Target="../media/media34.wav"/><Relationship Id="rId1" Type="http://schemas.openxmlformats.org/officeDocument/2006/relationships/tags" Target="../tags/tag3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audio" Target="../media/media35.wav"/><Relationship Id="rId2" Type="http://schemas.microsoft.com/office/2007/relationships/media" Target="../media/media35.wav"/><Relationship Id="rId1" Type="http://schemas.openxmlformats.org/officeDocument/2006/relationships/tags" Target="../tags/tag3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media36.wav"/><Relationship Id="rId2" Type="http://schemas.microsoft.com/office/2007/relationships/media" Target="../media/media36.wav"/><Relationship Id="rId1" Type="http://schemas.openxmlformats.org/officeDocument/2006/relationships/tags" Target="../tags/tag3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audio" Target="../media/media37.wav"/><Relationship Id="rId2" Type="http://schemas.microsoft.com/office/2007/relationships/media" Target="../media/media37.wav"/><Relationship Id="rId1" Type="http://schemas.openxmlformats.org/officeDocument/2006/relationships/tags" Target="../tags/tag3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audio" Target="../media/media38.wav"/><Relationship Id="rId2" Type="http://schemas.microsoft.com/office/2007/relationships/media" Target="../media/media38.wav"/><Relationship Id="rId1" Type="http://schemas.openxmlformats.org/officeDocument/2006/relationships/tags" Target="../tags/tag3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audio" Target="../media/media39.wav"/><Relationship Id="rId2" Type="http://schemas.microsoft.com/office/2007/relationships/media" Target="../media/media39.wav"/><Relationship Id="rId1" Type="http://schemas.openxmlformats.org/officeDocument/2006/relationships/tags" Target="../tags/tag3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media40.wav"/><Relationship Id="rId2" Type="http://schemas.microsoft.com/office/2007/relationships/media" Target="../media/media40.wav"/><Relationship Id="rId1" Type="http://schemas.openxmlformats.org/officeDocument/2006/relationships/tags" Target="../tags/tag3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audio" Target="../media/media41.wav"/><Relationship Id="rId2" Type="http://schemas.microsoft.com/office/2007/relationships/media" Target="../media/media41.wav"/><Relationship Id="rId1" Type="http://schemas.openxmlformats.org/officeDocument/2006/relationships/tags" Target="../tags/tag3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audio" Target="../media/media42.wav"/><Relationship Id="rId2" Type="http://schemas.microsoft.com/office/2007/relationships/media" Target="../media/media42.wav"/><Relationship Id="rId1" Type="http://schemas.openxmlformats.org/officeDocument/2006/relationships/tags" Target="../tags/tag4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audio" Target="../media/media43.wav"/><Relationship Id="rId2" Type="http://schemas.microsoft.com/office/2007/relationships/media" Target="../media/media43.wav"/><Relationship Id="rId1" Type="http://schemas.openxmlformats.org/officeDocument/2006/relationships/tags" Target="../tags/tag4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audio" Target="../media/media44.wav"/><Relationship Id="rId2" Type="http://schemas.microsoft.com/office/2007/relationships/media" Target="../media/media44.wav"/><Relationship Id="rId1" Type="http://schemas.openxmlformats.org/officeDocument/2006/relationships/tags" Target="../tags/tag4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audio" Target="../media/media45.wav"/><Relationship Id="rId2" Type="http://schemas.microsoft.com/office/2007/relationships/media" Target="../media/media45.wav"/><Relationship Id="rId1" Type="http://schemas.openxmlformats.org/officeDocument/2006/relationships/tags" Target="../tags/tag4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audio" Target="../media/media46.wav"/><Relationship Id="rId2" Type="http://schemas.microsoft.com/office/2007/relationships/media" Target="../media/media46.wav"/><Relationship Id="rId1" Type="http://schemas.openxmlformats.org/officeDocument/2006/relationships/tags" Target="../tags/tag4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audio" Target="../media/media47.wav"/><Relationship Id="rId2" Type="http://schemas.microsoft.com/office/2007/relationships/media" Target="../media/media47.wav"/><Relationship Id="rId1" Type="http://schemas.openxmlformats.org/officeDocument/2006/relationships/tags" Target="../tags/tag4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audio" Target="../media/media48.wav"/><Relationship Id="rId2" Type="http://schemas.microsoft.com/office/2007/relationships/media" Target="../media/media48.wav"/><Relationship Id="rId1" Type="http://schemas.openxmlformats.org/officeDocument/2006/relationships/tags" Target="../tags/tag4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audio" Target="../media/media49.wav"/><Relationship Id="rId2" Type="http://schemas.microsoft.com/office/2007/relationships/media" Target="../media/media49.wav"/><Relationship Id="rId1" Type="http://schemas.openxmlformats.org/officeDocument/2006/relationships/tags" Target="../tags/tag47.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audio" Target="../media/media50.wav"/><Relationship Id="rId2" Type="http://schemas.microsoft.com/office/2007/relationships/media" Target="../media/media50.wav"/><Relationship Id="rId1" Type="http://schemas.openxmlformats.org/officeDocument/2006/relationships/tags" Target="../tags/tag48.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audio" Target="../media/media51.wav"/><Relationship Id="rId2" Type="http://schemas.microsoft.com/office/2007/relationships/media" Target="../media/media51.wav"/><Relationship Id="rId1" Type="http://schemas.openxmlformats.org/officeDocument/2006/relationships/tags" Target="../tags/tag4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av"/><Relationship Id="rId1" Type="http://schemas.microsoft.com/office/2007/relationships/media" Target="../media/media52.wav"/><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av"/><Relationship Id="rId1" Type="http://schemas.microsoft.com/office/2007/relationships/media" Target="../media/media53.wav"/><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54.wav"/><Relationship Id="rId1" Type="http://schemas.microsoft.com/office/2007/relationships/media" Target="../media/media54.wav"/><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av"/><Relationship Id="rId1" Type="http://schemas.microsoft.com/office/2007/relationships/media" Target="../media/media55.wav"/><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The call stack</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5799"/>
    </mc:Choice>
    <mc:Fallback>
      <p:transition spd="slow" advTm="15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t>The arguments are evaluated and the</a:t>
            </a:r>
            <a:br>
              <a:rPr lang="en-US" dirty="0" smtClean="0"/>
            </a:br>
            <a:r>
              <a:rPr lang="en-US" dirty="0" smtClean="0"/>
              <a:t>values of those arguments is copied to</a:t>
            </a:r>
            <a:br>
              <a:rPr lang="en-US" dirty="0" smtClean="0"/>
            </a:br>
            <a:r>
              <a:rPr lang="en-US" dirty="0" smtClean="0"/>
              <a:t>the parameters</a:t>
            </a:r>
          </a:p>
        </p:txBody>
      </p:sp>
      <p:graphicFrame>
        <p:nvGraphicFramePr>
          <p:cNvPr id="14" name="Table 13"/>
          <p:cNvGraphicFramePr>
            <a:graphicFrameLocks noGrp="1"/>
          </p:cNvGraphicFramePr>
          <p:nvPr>
            <p:extLst>
              <p:ext uri="{D42A27DB-BD31-4B8C-83A1-F6EECF244321}">
                <p14:modId xmlns:p14="http://schemas.microsoft.com/office/powerpoint/2010/main" val="1419244740"/>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91</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3672284"/>
            <a:ext cx="0" cy="148490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3237253"/>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539552" y="3341310"/>
            <a:ext cx="4104456" cy="1815882"/>
          </a:xfrm>
          <a:prstGeom prst="rect">
            <a:avLst/>
          </a:prstGeom>
        </p:spPr>
        <p:txBody>
          <a:bodyPr wrap="square">
            <a:spAutoFit/>
          </a:bodyPr>
          <a:lstStyle/>
          <a:p>
            <a:r>
              <a:rPr lang="en-US" sz="1400" dirty="0" err="1">
                <a:latin typeface="Consolas" panose="020B0609020204030204" pitchFamily="49" charset="0"/>
              </a:rPr>
              <a:t>int</a:t>
            </a:r>
            <a:r>
              <a:rPr lang="en-US" sz="1400" dirty="0">
                <a:latin typeface="Consolas" panose="020B0609020204030204" pitchFamily="49" charset="0"/>
              </a:rPr>
              <a:t> main() {</a:t>
            </a:r>
          </a:p>
          <a:p>
            <a:r>
              <a:rPr lang="en-US" sz="1400" dirty="0">
                <a:latin typeface="Consolas" panose="020B0609020204030204" pitchFamily="49" charset="0"/>
              </a:rPr>
              <a:t>    unsigned </a:t>
            </a:r>
            <a:r>
              <a:rPr lang="en-US" sz="1400" dirty="0" err="1">
                <a:latin typeface="Consolas" panose="020B0609020204030204" pitchFamily="49" charset="0"/>
              </a:rPr>
              <a:t>int</a:t>
            </a:r>
            <a:r>
              <a:rPr lang="en-US" sz="1400" dirty="0">
                <a:latin typeface="Consolas" panose="020B0609020204030204" pitchFamily="49" charset="0"/>
              </a:rPr>
              <a:t> val1{42};</a:t>
            </a:r>
          </a:p>
          <a:p>
            <a:r>
              <a:rPr lang="en-US" sz="1400" dirty="0">
                <a:latin typeface="Consolas" panose="020B0609020204030204" pitchFamily="49" charset="0"/>
              </a:rPr>
              <a:t>    unsigned </a:t>
            </a:r>
            <a:r>
              <a:rPr lang="en-US" sz="1400" dirty="0" err="1">
                <a:latin typeface="Consolas" panose="020B0609020204030204" pitchFamily="49" charset="0"/>
              </a:rPr>
              <a:t>int</a:t>
            </a:r>
            <a:r>
              <a:rPr lang="en-US" sz="1400" dirty="0">
                <a:latin typeface="Consolas" panose="020B0609020204030204" pitchFamily="49" charset="0"/>
              </a:rPr>
              <a:t> val2{91};</a:t>
            </a:r>
          </a:p>
          <a:p>
            <a:endParaRPr lang="en-US" sz="1400" dirty="0">
              <a:latin typeface="Consolas" panose="020B0609020204030204" pitchFamily="49" charset="0"/>
            </a:endParaRPr>
          </a:p>
          <a:p>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a:latin typeface="Consolas" panose="020B0609020204030204" pitchFamily="49" charset="0"/>
              </a:rPr>
              <a:t>gcd</a:t>
            </a:r>
            <a:r>
              <a:rPr lang="en-US" sz="1400" dirty="0">
                <a:latin typeface="Consolas" panose="020B0609020204030204" pitchFamily="49" charset="0"/>
              </a:rPr>
              <a:t>( val1 + 10, val2 )</a:t>
            </a:r>
          </a:p>
          <a:p>
            <a:r>
              <a:rPr lang="en-US" sz="1400" dirty="0">
                <a:latin typeface="Consolas" panose="020B0609020204030204" pitchFamily="49" charset="0"/>
              </a:rPr>
              <a:t>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p>
          <a:p>
            <a:r>
              <a:rPr lang="en-US" sz="1400" dirty="0">
                <a:latin typeface="Consolas" panose="020B0609020204030204" pitchFamily="49" charset="0"/>
              </a:rPr>
              <a:t>    return 0;</a:t>
            </a:r>
          </a:p>
          <a:p>
            <a:r>
              <a:rPr lang="en-US" sz="1400" dirty="0">
                <a:latin typeface="Consolas" panose="020B0609020204030204" pitchFamily="49" charset="0"/>
              </a:rPr>
              <a:t>}</a:t>
            </a:r>
          </a:p>
        </p:txBody>
      </p:sp>
      <p:sp>
        <p:nvSpPr>
          <p:cNvPr id="21" name="Rectangle 20"/>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2" name="Rectangle 21"/>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sp>
        <p:nvSpPr>
          <p:cNvPr id="23" name="Rounded Rectangle 22"/>
          <p:cNvSpPr/>
          <p:nvPr/>
        </p:nvSpPr>
        <p:spPr>
          <a:xfrm>
            <a:off x="6939386" y="3959690"/>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ounded Rectangle 23"/>
          <p:cNvSpPr/>
          <p:nvPr/>
        </p:nvSpPr>
        <p:spPr>
          <a:xfrm>
            <a:off x="6948264" y="4688648"/>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34532341"/>
      </p:ext>
    </p:extLst>
  </p:cSld>
  <p:clrMapOvr>
    <a:masterClrMapping/>
  </p:clrMapOvr>
  <mc:AlternateContent xmlns:mc="http://schemas.openxmlformats.org/markup-compatibility/2006">
    <mc:Choice xmlns:p14="http://schemas.microsoft.com/office/powerpoint/2010/main" Requires="p14">
      <p:transition spd="slow" p14:dur="2000" advTm="10755"/>
    </mc:Choice>
    <mc:Fallback>
      <p:transition spd="slow" advTm="10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t>The function </a:t>
            </a:r>
            <a:r>
              <a:rPr lang="en-US" dirty="0" err="1" smtClean="0">
                <a:latin typeface="Consolas" panose="020B0609020204030204" pitchFamily="49" charset="0"/>
              </a:rPr>
              <a:t>gcd</a:t>
            </a:r>
            <a:r>
              <a:rPr lang="en-US" dirty="0" smtClean="0">
                <a:latin typeface="Consolas" panose="020B0609020204030204" pitchFamily="49" charset="0"/>
              </a:rPr>
              <a:t>(…)</a:t>
            </a:r>
            <a:r>
              <a:rPr lang="en-US" dirty="0" smtClean="0"/>
              <a:t> has</a:t>
            </a:r>
            <a:br>
              <a:rPr lang="en-US" dirty="0" smtClean="0"/>
            </a:br>
            <a:r>
              <a:rPr lang="en-US" dirty="0" smtClean="0"/>
              <a:t>two local variables</a:t>
            </a:r>
          </a:p>
        </p:txBody>
      </p:sp>
      <p:graphicFrame>
        <p:nvGraphicFramePr>
          <p:cNvPr id="14" name="Table 13"/>
          <p:cNvGraphicFramePr>
            <a:graphicFrameLocks noGrp="1"/>
          </p:cNvGraphicFramePr>
          <p:nvPr>
            <p:extLst>
              <p:ext uri="{D42A27DB-BD31-4B8C-83A1-F6EECF244321}">
                <p14:modId xmlns:p14="http://schemas.microsoft.com/office/powerpoint/2010/main" val="651655054"/>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91</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2" name="Rectangle 21"/>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3" name="Rectangle 22"/>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4" name="Rectangle 23"/>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07828416"/>
      </p:ext>
    </p:extLst>
  </p:cSld>
  <p:clrMapOvr>
    <a:masterClrMapping/>
  </p:clrMapOvr>
  <mc:AlternateContent xmlns:mc="http://schemas.openxmlformats.org/markup-compatibility/2006">
    <mc:Choice xmlns:p14="http://schemas.microsoft.com/office/powerpoint/2010/main" Requires="p14">
      <p:transition spd="slow" p14:dur="2000" advTm="23856"/>
    </mc:Choice>
    <mc:Fallback>
      <p:transition spd="slow" advTm="23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t>The local variable </a:t>
            </a:r>
            <a:r>
              <a:rPr lang="en-US" dirty="0" err="1" smtClean="0">
                <a:latin typeface="Consolas" panose="020B0609020204030204" pitchFamily="49" charset="0"/>
              </a:rPr>
              <a:t>tmp</a:t>
            </a:r>
            <a:r>
              <a:rPr lang="en-US" dirty="0" smtClean="0"/>
              <a:t> is used if </a:t>
            </a:r>
            <a:r>
              <a:rPr lang="en-US" dirty="0" smtClean="0">
                <a:latin typeface="Consolas" panose="020B0609020204030204" pitchFamily="49" charset="0"/>
              </a:rPr>
              <a:t>m &lt; n</a:t>
            </a:r>
            <a:r>
              <a:rPr lang="en-US" dirty="0" smtClean="0"/>
              <a:t>,</a:t>
            </a:r>
          </a:p>
          <a:p>
            <a:pPr marL="0" indent="0">
              <a:buNone/>
            </a:pPr>
            <a:r>
              <a:rPr lang="en-US" dirty="0"/>
              <a:t>	</a:t>
            </a:r>
            <a:r>
              <a:rPr lang="en-US" dirty="0" smtClean="0"/>
              <a:t>which is true</a:t>
            </a:r>
          </a:p>
        </p:txBody>
      </p:sp>
      <p:graphicFrame>
        <p:nvGraphicFramePr>
          <p:cNvPr id="14" name="Table 13"/>
          <p:cNvGraphicFramePr>
            <a:graphicFrameLocks noGrp="1"/>
          </p:cNvGraphicFramePr>
          <p:nvPr>
            <p:extLst>
              <p:ext uri="{D42A27DB-BD31-4B8C-83A1-F6EECF244321}">
                <p14:modId xmlns:p14="http://schemas.microsoft.com/office/powerpoint/2010/main" val="1933052741"/>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91</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5" name="Rounded Rectangle 4"/>
          <p:cNvSpPr/>
          <p:nvPr/>
        </p:nvSpPr>
        <p:spPr>
          <a:xfrm>
            <a:off x="2132606" y="2744432"/>
            <a:ext cx="1944216" cy="97210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4" name="Rectangle 23"/>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5" name="Rectangle 24"/>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02017038"/>
      </p:ext>
    </p:extLst>
  </p:cSld>
  <p:clrMapOvr>
    <a:masterClrMapping/>
  </p:clrMapOvr>
  <mc:AlternateContent xmlns:mc="http://schemas.openxmlformats.org/markup-compatibility/2006">
    <mc:Choice xmlns:p14="http://schemas.microsoft.com/office/powerpoint/2010/main" Requires="p14">
      <p:transition spd="slow" p14:dur="2000" advTm="18451"/>
    </mc:Choice>
    <mc:Fallback>
      <p:transition spd="slow" advTm="18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t>The local variable </a:t>
            </a:r>
            <a:r>
              <a:rPr lang="en-US" dirty="0" err="1" smtClean="0">
                <a:latin typeface="Consolas" panose="020B0609020204030204" pitchFamily="49" charset="0"/>
              </a:rPr>
              <a:t>tmp</a:t>
            </a:r>
            <a:r>
              <a:rPr lang="en-US" dirty="0" smtClean="0"/>
              <a:t> is initialized with</a:t>
            </a:r>
            <a:br>
              <a:rPr lang="en-US" dirty="0" smtClean="0"/>
            </a:br>
            <a:r>
              <a:rPr lang="en-US" dirty="0" smtClean="0"/>
              <a:t>the value of </a:t>
            </a:r>
            <a:r>
              <a:rPr lang="en-US" dirty="0">
                <a:latin typeface="Consolas" panose="020B0609020204030204" pitchFamily="49" charset="0"/>
              </a:rPr>
              <a:t>m</a:t>
            </a:r>
            <a:endParaRPr lang="en-US" dirty="0" smtClean="0"/>
          </a:p>
        </p:txBody>
      </p:sp>
      <p:graphicFrame>
        <p:nvGraphicFramePr>
          <p:cNvPr id="14" name="Table 13"/>
          <p:cNvGraphicFramePr>
            <a:graphicFrameLocks noGrp="1"/>
          </p:cNvGraphicFramePr>
          <p:nvPr>
            <p:extLst>
              <p:ext uri="{D42A27DB-BD31-4B8C-83A1-F6EECF244321}">
                <p14:modId xmlns:p14="http://schemas.microsoft.com/office/powerpoint/2010/main" val="2422661716"/>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91</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3" name="Rounded Rectangle 22"/>
          <p:cNvSpPr/>
          <p:nvPr/>
        </p:nvSpPr>
        <p:spPr>
          <a:xfrm>
            <a:off x="2483768" y="2907187"/>
            <a:ext cx="1619688"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2" name="Rounded Rectangle 21"/>
          <p:cNvSpPr/>
          <p:nvPr/>
        </p:nvSpPr>
        <p:spPr>
          <a:xfrm>
            <a:off x="6939386" y="3232856"/>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6" name="Rectangle 25"/>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40656414"/>
      </p:ext>
    </p:extLst>
  </p:cSld>
  <p:clrMapOvr>
    <a:masterClrMapping/>
  </p:clrMapOvr>
  <mc:AlternateContent xmlns:mc="http://schemas.openxmlformats.org/markup-compatibility/2006">
    <mc:Choice xmlns:p14="http://schemas.microsoft.com/office/powerpoint/2010/main" Requires="p14">
      <p:transition spd="slow" p14:dur="2000" advTm="14544"/>
    </mc:Choice>
    <mc:Fallback>
      <p:transition spd="slow" advTm="14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t>The local variable </a:t>
            </a:r>
            <a:r>
              <a:rPr lang="en-US" dirty="0" err="1" smtClean="0">
                <a:latin typeface="Consolas" panose="020B0609020204030204" pitchFamily="49" charset="0"/>
              </a:rPr>
              <a:t>tmp</a:t>
            </a:r>
            <a:r>
              <a:rPr lang="en-US" dirty="0" smtClean="0"/>
              <a:t> is initialized with</a:t>
            </a:r>
            <a:br>
              <a:rPr lang="en-US" dirty="0" smtClean="0"/>
            </a:br>
            <a:r>
              <a:rPr lang="en-US" dirty="0" smtClean="0"/>
              <a:t>the value of </a:t>
            </a:r>
            <a:r>
              <a:rPr lang="en-US" dirty="0">
                <a:latin typeface="Consolas" panose="020B0609020204030204" pitchFamily="49" charset="0"/>
              </a:rPr>
              <a:t>m</a:t>
            </a:r>
            <a:endParaRPr lang="en-US" dirty="0" smtClean="0"/>
          </a:p>
        </p:txBody>
      </p:sp>
      <p:graphicFrame>
        <p:nvGraphicFramePr>
          <p:cNvPr id="14" name="Table 13"/>
          <p:cNvGraphicFramePr>
            <a:graphicFrameLocks noGrp="1"/>
          </p:cNvGraphicFramePr>
          <p:nvPr>
            <p:extLst>
              <p:ext uri="{D42A27DB-BD31-4B8C-83A1-F6EECF244321}">
                <p14:modId xmlns:p14="http://schemas.microsoft.com/office/powerpoint/2010/main" val="1457820139"/>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91</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3" name="Rounded Rectangle 22"/>
          <p:cNvSpPr/>
          <p:nvPr/>
        </p:nvSpPr>
        <p:spPr>
          <a:xfrm>
            <a:off x="2483768" y="2907187"/>
            <a:ext cx="1619688"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5" name="Rounded Rectangle 24"/>
          <p:cNvSpPr/>
          <p:nvPr/>
        </p:nvSpPr>
        <p:spPr>
          <a:xfrm>
            <a:off x="6939386" y="3232856"/>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8" name="Rectangle 27"/>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60426100"/>
      </p:ext>
    </p:extLst>
  </p:cSld>
  <p:clrMapOvr>
    <a:masterClrMapping/>
  </p:clrMapOvr>
  <mc:AlternateContent xmlns:mc="http://schemas.openxmlformats.org/markup-compatibility/2006">
    <mc:Choice xmlns:p14="http://schemas.microsoft.com/office/powerpoint/2010/main" Requires="p14">
      <p:transition spd="slow" p14:dur="2000" advTm="3498"/>
    </mc:Choice>
    <mc:Fallback>
      <p:transition spd="slow" advTm="3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latin typeface="Consolas" panose="020B0609020204030204" pitchFamily="49" charset="0"/>
              </a:rPr>
              <a:t>m</a:t>
            </a:r>
            <a:r>
              <a:rPr lang="en-US" dirty="0"/>
              <a:t> </a:t>
            </a:r>
            <a:r>
              <a:rPr lang="en-US" dirty="0" smtClean="0"/>
              <a:t>is assigned the value of </a:t>
            </a:r>
            <a:r>
              <a:rPr lang="en-US" dirty="0" smtClean="0">
                <a:latin typeface="Consolas" panose="020B0609020204030204" pitchFamily="49" charset="0"/>
              </a:rPr>
              <a:t>n</a:t>
            </a:r>
            <a:endParaRPr lang="en-US" dirty="0" smtClean="0"/>
          </a:p>
        </p:txBody>
      </p:sp>
      <p:graphicFrame>
        <p:nvGraphicFramePr>
          <p:cNvPr id="14" name="Table 13"/>
          <p:cNvGraphicFramePr>
            <a:graphicFrameLocks noGrp="1"/>
          </p:cNvGraphicFramePr>
          <p:nvPr>
            <p:extLst>
              <p:ext uri="{D42A27DB-BD31-4B8C-83A1-F6EECF244321}">
                <p14:modId xmlns:p14="http://schemas.microsoft.com/office/powerpoint/2010/main" val="71456169"/>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91</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3" name="Rounded Rectangle 22"/>
          <p:cNvSpPr/>
          <p:nvPr/>
        </p:nvSpPr>
        <p:spPr>
          <a:xfrm>
            <a:off x="2483768" y="3108017"/>
            <a:ext cx="576064"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5" name="Rounded Rectangle 24"/>
          <p:cNvSpPr/>
          <p:nvPr/>
        </p:nvSpPr>
        <p:spPr>
          <a:xfrm>
            <a:off x="6939386" y="4683315"/>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8" name="Rectangle 27"/>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07524861"/>
      </p:ext>
    </p:extLst>
  </p:cSld>
  <p:clrMapOvr>
    <a:masterClrMapping/>
  </p:clrMapOvr>
  <mc:AlternateContent xmlns:mc="http://schemas.openxmlformats.org/markup-compatibility/2006">
    <mc:Choice xmlns:p14="http://schemas.microsoft.com/office/powerpoint/2010/main" Requires="p14">
      <p:transition spd="slow" p14:dur="2000" advTm="15069"/>
    </mc:Choice>
    <mc:Fallback>
      <p:transition spd="slow" advTm="15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a:latin typeface="Consolas" panose="020B0609020204030204" pitchFamily="49" charset="0"/>
              </a:rPr>
              <a:t>m</a:t>
            </a:r>
            <a:r>
              <a:rPr lang="en-US" dirty="0"/>
              <a:t> is assigned the value of </a:t>
            </a:r>
            <a:r>
              <a:rPr lang="en-US" dirty="0">
                <a:latin typeface="Consolas" panose="020B0609020204030204" pitchFamily="49" charset="0"/>
              </a:rPr>
              <a:t>n</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408004098"/>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91</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91</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3" name="Rounded Rectangle 22"/>
          <p:cNvSpPr/>
          <p:nvPr/>
        </p:nvSpPr>
        <p:spPr>
          <a:xfrm>
            <a:off x="2483768" y="3108017"/>
            <a:ext cx="576064"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2" name="Rounded Rectangle 21"/>
          <p:cNvSpPr/>
          <p:nvPr/>
        </p:nvSpPr>
        <p:spPr>
          <a:xfrm>
            <a:off x="6939386" y="4683315"/>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6" name="Rectangle 25"/>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26329045"/>
      </p:ext>
    </p:extLst>
  </p:cSld>
  <p:clrMapOvr>
    <a:masterClrMapping/>
  </p:clrMapOvr>
  <mc:AlternateContent xmlns:mc="http://schemas.openxmlformats.org/markup-compatibility/2006">
    <mc:Choice xmlns:p14="http://schemas.microsoft.com/office/powerpoint/2010/main" Requires="p14">
      <p:transition spd="slow" p14:dur="2000" advTm="4006"/>
    </mc:Choice>
    <mc:Fallback>
      <p:transition spd="slow" advTm="4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latin typeface="Consolas" panose="020B0609020204030204" pitchFamily="49" charset="0"/>
              </a:rPr>
              <a:t>n</a:t>
            </a:r>
            <a:r>
              <a:rPr lang="en-US" dirty="0" smtClean="0"/>
              <a:t> </a:t>
            </a:r>
            <a:r>
              <a:rPr lang="en-US" dirty="0"/>
              <a:t>is assigned the value of </a:t>
            </a:r>
            <a:r>
              <a:rPr lang="en-US" dirty="0" err="1" smtClean="0">
                <a:latin typeface="Consolas" panose="020B0609020204030204" pitchFamily="49" charset="0"/>
              </a:rPr>
              <a:t>tmp</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3439722372"/>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91</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91</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3" name="Rounded Rectangle 22"/>
          <p:cNvSpPr/>
          <p:nvPr/>
        </p:nvSpPr>
        <p:spPr>
          <a:xfrm>
            <a:off x="2483768" y="3315163"/>
            <a:ext cx="720080"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6" name="Rounded Rectangle 25"/>
          <p:cNvSpPr/>
          <p:nvPr/>
        </p:nvSpPr>
        <p:spPr>
          <a:xfrm>
            <a:off x="6939386" y="3959690"/>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8" name="Rectangle 27"/>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03745734"/>
      </p:ext>
    </p:extLst>
  </p:cSld>
  <p:clrMapOvr>
    <a:masterClrMapping/>
  </p:clrMapOvr>
  <mc:AlternateContent xmlns:mc="http://schemas.openxmlformats.org/markup-compatibility/2006">
    <mc:Choice xmlns:p14="http://schemas.microsoft.com/office/powerpoint/2010/main" Requires="p14">
      <p:transition spd="slow" p14:dur="2000" advTm="12526"/>
    </mc:Choice>
    <mc:Fallback>
      <p:transition spd="slow" advTm="12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a:latin typeface="Consolas" panose="020B0609020204030204" pitchFamily="49" charset="0"/>
              </a:rPr>
              <a:t>n</a:t>
            </a:r>
            <a:r>
              <a:rPr lang="en-US" dirty="0"/>
              <a:t> is assigned the value of </a:t>
            </a:r>
            <a:r>
              <a:rPr lang="en-US" dirty="0" err="1">
                <a:latin typeface="Consolas" panose="020B0609020204030204" pitchFamily="49" charset="0"/>
              </a:rPr>
              <a:t>tmp</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3806270761"/>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91</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3" name="Rounded Rectangle 22"/>
          <p:cNvSpPr/>
          <p:nvPr/>
        </p:nvSpPr>
        <p:spPr>
          <a:xfrm>
            <a:off x="2483768" y="3315163"/>
            <a:ext cx="720080"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2" name="Rounded Rectangle 21"/>
          <p:cNvSpPr/>
          <p:nvPr/>
        </p:nvSpPr>
        <p:spPr>
          <a:xfrm>
            <a:off x="6939386" y="3959690"/>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6" name="Rectangle 25"/>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6882389"/>
      </p:ext>
    </p:extLst>
  </p:cSld>
  <p:clrMapOvr>
    <a:masterClrMapping/>
  </p:clrMapOvr>
  <mc:AlternateContent xmlns:mc="http://schemas.openxmlformats.org/markup-compatibility/2006">
    <mc:Choice xmlns:p14="http://schemas.microsoft.com/office/powerpoint/2010/main" Requires="p14">
      <p:transition spd="slow" p14:dur="2000" advTm="10011"/>
    </mc:Choice>
    <mc:Fallback>
      <p:transition spd="slow" advTm="10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t>The condition </a:t>
            </a:r>
            <a:r>
              <a:rPr lang="en-US" dirty="0" smtClean="0">
                <a:latin typeface="Consolas" panose="020B0609020204030204" pitchFamily="49" charset="0"/>
              </a:rPr>
              <a:t>m == 0</a:t>
            </a:r>
            <a:r>
              <a:rPr lang="en-US" dirty="0" smtClean="0"/>
              <a:t> is </a:t>
            </a:r>
            <a:r>
              <a:rPr lang="en-US" dirty="0" smtClean="0">
                <a:latin typeface="Consolas" panose="020B0609020204030204" pitchFamily="49" charset="0"/>
              </a:rPr>
              <a:t>false</a:t>
            </a:r>
            <a:r>
              <a:rPr lang="en-US" dirty="0" smtClean="0"/>
              <a:t>,</a:t>
            </a:r>
          </a:p>
          <a:p>
            <a:pPr marL="0" indent="0">
              <a:buNone/>
            </a:pPr>
            <a:r>
              <a:rPr lang="en-US" dirty="0"/>
              <a:t>	</a:t>
            </a:r>
            <a:r>
              <a:rPr lang="en-US" dirty="0" smtClean="0"/>
              <a:t>the consequent body is skipped</a:t>
            </a:r>
          </a:p>
        </p:txBody>
      </p:sp>
      <p:graphicFrame>
        <p:nvGraphicFramePr>
          <p:cNvPr id="14" name="Table 13"/>
          <p:cNvGraphicFramePr>
            <a:graphicFrameLocks noGrp="1"/>
          </p:cNvGraphicFramePr>
          <p:nvPr>
            <p:extLst>
              <p:ext uri="{D42A27DB-BD31-4B8C-83A1-F6EECF244321}">
                <p14:modId xmlns:p14="http://schemas.microsoft.com/office/powerpoint/2010/main" val="3945361964"/>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91</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3" name="Rounded Rectangle 22"/>
          <p:cNvSpPr/>
          <p:nvPr/>
        </p:nvSpPr>
        <p:spPr>
          <a:xfrm>
            <a:off x="2196720" y="3909967"/>
            <a:ext cx="1268526" cy="6534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5" name="Rectangle 24"/>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6" name="Rectangle 25"/>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47777459"/>
      </p:ext>
    </p:extLst>
  </p:cSld>
  <p:clrMapOvr>
    <a:masterClrMapping/>
  </p:clrMapOvr>
  <mc:AlternateContent xmlns:mc="http://schemas.openxmlformats.org/markup-compatibility/2006">
    <mc:Choice xmlns:p14="http://schemas.microsoft.com/office/powerpoint/2010/main" Requires="p14">
      <p:transition spd="slow" p14:dur="2000" advTm="15175"/>
    </mc:Choice>
    <mc:Fallback>
      <p:transition spd="slow" advTm="15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Describe and review the call stack</a:t>
            </a:r>
            <a:endParaRPr lang="en-CA" dirty="0" smtClean="0"/>
          </a:p>
          <a:p>
            <a:pPr lvl="1"/>
            <a:r>
              <a:rPr lang="en-US" dirty="0" smtClean="0"/>
              <a:t>See how the call stack is used to allocate memory for</a:t>
            </a:r>
          </a:p>
          <a:p>
            <a:pPr lvl="2"/>
            <a:r>
              <a:rPr lang="en-US" dirty="0" smtClean="0"/>
              <a:t>Parameters</a:t>
            </a:r>
          </a:p>
          <a:p>
            <a:pPr lvl="2"/>
            <a:r>
              <a:rPr lang="en-US" dirty="0" smtClean="0"/>
              <a:t>Local variables</a:t>
            </a:r>
          </a:p>
          <a:p>
            <a:pPr lvl="1"/>
            <a:r>
              <a:rPr lang="en-US" dirty="0" smtClean="0"/>
              <a:t>Look at two examples in detail</a:t>
            </a:r>
            <a:endParaRPr lang="en-CA"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21614"/>
    </mc:Choice>
    <mc:Fallback>
      <p:transition spd="slow" advTm="21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t>The local variable </a:t>
            </a:r>
            <a:r>
              <a:rPr lang="en-US" dirty="0" smtClean="0">
                <a:latin typeface="Consolas" panose="020B0609020204030204" pitchFamily="49" charset="0"/>
              </a:rPr>
              <a:t>rem</a:t>
            </a:r>
            <a:r>
              <a:rPr lang="en-US" dirty="0" smtClean="0"/>
              <a:t> is initialized with</a:t>
            </a:r>
            <a:br>
              <a:rPr lang="en-US" dirty="0" smtClean="0"/>
            </a:br>
            <a:r>
              <a:rPr lang="en-US" dirty="0" smtClean="0"/>
              <a:t>the value of </a:t>
            </a:r>
            <a:r>
              <a:rPr lang="en-US" dirty="0" err="1" smtClean="0">
                <a:latin typeface="Consolas" panose="020B0609020204030204" pitchFamily="49" charset="0"/>
              </a:rPr>
              <a:t>m%n</a:t>
            </a:r>
            <a:endParaRPr lang="en-US" dirty="0" smtClean="0"/>
          </a:p>
        </p:txBody>
      </p:sp>
      <p:graphicFrame>
        <p:nvGraphicFramePr>
          <p:cNvPr id="14" name="Table 13"/>
          <p:cNvGraphicFramePr>
            <a:graphicFrameLocks noGrp="1"/>
          </p:cNvGraphicFramePr>
          <p:nvPr>
            <p:extLst>
              <p:ext uri="{D42A27DB-BD31-4B8C-83A1-F6EECF244321}">
                <p14:modId xmlns:p14="http://schemas.microsoft.com/office/powerpoint/2010/main" val="1402925819"/>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91</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3" name="Rounded Rectangle 22"/>
          <p:cNvSpPr/>
          <p:nvPr/>
        </p:nvSpPr>
        <p:spPr>
          <a:xfrm>
            <a:off x="2195736" y="4725144"/>
            <a:ext cx="172819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5" name="Rounded Rectangle 24"/>
          <p:cNvSpPr/>
          <p:nvPr/>
        </p:nvSpPr>
        <p:spPr>
          <a:xfrm>
            <a:off x="6939386" y="2495457"/>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7" name="Rectangle 26"/>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72375347"/>
      </p:ext>
    </p:extLst>
  </p:cSld>
  <p:clrMapOvr>
    <a:masterClrMapping/>
  </p:clrMapOvr>
  <mc:AlternateContent xmlns:mc="http://schemas.openxmlformats.org/markup-compatibility/2006">
    <mc:Choice xmlns:p14="http://schemas.microsoft.com/office/powerpoint/2010/main" Requires="p14">
      <p:transition spd="slow" p14:dur="2000" advTm="23332"/>
    </mc:Choice>
    <mc:Fallback>
      <p:transition spd="slow" advTm="23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a:t>The local variable </a:t>
            </a:r>
            <a:r>
              <a:rPr lang="en-US" dirty="0">
                <a:latin typeface="Consolas" panose="020B0609020204030204" pitchFamily="49" charset="0"/>
              </a:rPr>
              <a:t>rem</a:t>
            </a:r>
            <a:r>
              <a:rPr lang="en-US" dirty="0"/>
              <a:t> is initialized with</a:t>
            </a:r>
            <a:br>
              <a:rPr lang="en-US" dirty="0"/>
            </a:br>
            <a:r>
              <a:rPr lang="en-US" dirty="0"/>
              <a:t>the value of </a:t>
            </a:r>
            <a:r>
              <a:rPr lang="en-US" dirty="0" err="1">
                <a:latin typeface="Consolas" panose="020B0609020204030204" pitchFamily="49" charset="0"/>
              </a:rPr>
              <a:t>m%n</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4094564796"/>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39</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91</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3" name="Rounded Rectangle 22"/>
          <p:cNvSpPr/>
          <p:nvPr/>
        </p:nvSpPr>
        <p:spPr>
          <a:xfrm>
            <a:off x="2195736" y="4725144"/>
            <a:ext cx="172819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2" name="Rounded Rectangle 21"/>
          <p:cNvSpPr/>
          <p:nvPr/>
        </p:nvSpPr>
        <p:spPr>
          <a:xfrm>
            <a:off x="6939386" y="2495457"/>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6" name="Rectangle 25"/>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90645202"/>
      </p:ext>
    </p:extLst>
  </p:cSld>
  <p:clrMapOvr>
    <a:masterClrMapping/>
  </p:clrMapOvr>
  <mc:AlternateContent xmlns:mc="http://schemas.openxmlformats.org/markup-compatibility/2006">
    <mc:Choice xmlns:p14="http://schemas.microsoft.com/office/powerpoint/2010/main" Requires="p14">
      <p:transition spd="slow" p14:dur="2000" advTm="8144"/>
    </mc:Choice>
    <mc:Fallback>
      <p:transition spd="slow" advTm="8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t>The condition </a:t>
            </a:r>
            <a:r>
              <a:rPr lang="en-US" dirty="0" smtClean="0">
                <a:latin typeface="Consolas" panose="020B0609020204030204" pitchFamily="49" charset="0"/>
              </a:rPr>
              <a:t>rem != 0</a:t>
            </a:r>
            <a:r>
              <a:rPr lang="en-US" dirty="0" smtClean="0"/>
              <a:t> is </a:t>
            </a:r>
            <a:r>
              <a:rPr lang="en-US" dirty="0" smtClean="0">
                <a:latin typeface="Consolas" panose="020B0609020204030204" pitchFamily="49" charset="0"/>
              </a:rPr>
              <a:t>true</a:t>
            </a:r>
            <a:r>
              <a:rPr lang="en-US" dirty="0" smtClean="0"/>
              <a:t>,</a:t>
            </a:r>
          </a:p>
          <a:p>
            <a:pPr marL="0" indent="0">
              <a:buNone/>
            </a:pPr>
            <a:r>
              <a:rPr lang="en-US" dirty="0"/>
              <a:t>	</a:t>
            </a:r>
            <a:r>
              <a:rPr lang="en-US" dirty="0" smtClean="0"/>
              <a:t>the loop body is executed</a:t>
            </a:r>
          </a:p>
        </p:txBody>
      </p:sp>
      <p:graphicFrame>
        <p:nvGraphicFramePr>
          <p:cNvPr id="14" name="Table 13"/>
          <p:cNvGraphicFramePr>
            <a:graphicFrameLocks noGrp="1"/>
          </p:cNvGraphicFramePr>
          <p:nvPr>
            <p:extLst>
              <p:ext uri="{D42A27DB-BD31-4B8C-83A1-F6EECF244321}">
                <p14:modId xmlns:p14="http://schemas.microsoft.com/office/powerpoint/2010/main" val="4153783033"/>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39</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91</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3" name="Rounded Rectangle 22"/>
          <p:cNvSpPr/>
          <p:nvPr/>
        </p:nvSpPr>
        <p:spPr>
          <a:xfrm>
            <a:off x="2195736" y="5102940"/>
            <a:ext cx="1728192" cy="107124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5" name="Rectangle 24"/>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6" name="Rectangle 25"/>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65278128"/>
      </p:ext>
    </p:extLst>
  </p:cSld>
  <p:clrMapOvr>
    <a:masterClrMapping/>
  </p:clrMapOvr>
  <mc:AlternateContent xmlns:mc="http://schemas.openxmlformats.org/markup-compatibility/2006">
    <mc:Choice xmlns:p14="http://schemas.microsoft.com/office/powerpoint/2010/main" Requires="p14">
      <p:transition spd="slow" p14:dur="2000" advTm="15758"/>
    </mc:Choice>
    <mc:Fallback>
      <p:transition spd="slow" advTm="15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latin typeface="Consolas" panose="020B0609020204030204" pitchFamily="49" charset="0"/>
              </a:rPr>
              <a:t>m</a:t>
            </a:r>
            <a:r>
              <a:rPr lang="en-US" dirty="0" smtClean="0"/>
              <a:t> is assigned the value of </a:t>
            </a:r>
            <a:r>
              <a:rPr lang="en-US" dirty="0" smtClean="0">
                <a:latin typeface="Consolas" panose="020B0609020204030204" pitchFamily="49" charset="0"/>
              </a:rPr>
              <a:t>n</a:t>
            </a:r>
            <a:endParaRPr lang="en-US" dirty="0" smtClean="0"/>
          </a:p>
        </p:txBody>
      </p:sp>
      <p:graphicFrame>
        <p:nvGraphicFramePr>
          <p:cNvPr id="14" name="Table 13"/>
          <p:cNvGraphicFramePr>
            <a:graphicFrameLocks noGrp="1"/>
          </p:cNvGraphicFramePr>
          <p:nvPr>
            <p:extLst>
              <p:ext uri="{D42A27DB-BD31-4B8C-83A1-F6EECF244321}">
                <p14:modId xmlns:p14="http://schemas.microsoft.com/office/powerpoint/2010/main" val="4240121870"/>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39</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91</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3" name="Rounded Rectangle 22"/>
          <p:cNvSpPr/>
          <p:nvPr/>
        </p:nvSpPr>
        <p:spPr>
          <a:xfrm>
            <a:off x="2483768" y="5321525"/>
            <a:ext cx="576064"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5" name="Rounded Rectangle 24"/>
          <p:cNvSpPr/>
          <p:nvPr/>
        </p:nvSpPr>
        <p:spPr>
          <a:xfrm>
            <a:off x="6939386" y="4683315"/>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7" name="Rectangle 26"/>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22342749"/>
      </p:ext>
    </p:extLst>
  </p:cSld>
  <p:clrMapOvr>
    <a:masterClrMapping/>
  </p:clrMapOvr>
  <mc:AlternateContent xmlns:mc="http://schemas.openxmlformats.org/markup-compatibility/2006">
    <mc:Choice xmlns:p14="http://schemas.microsoft.com/office/powerpoint/2010/main" Requires="p14">
      <p:transition spd="slow" p14:dur="2000" advTm="5455"/>
    </mc:Choice>
    <mc:Fallback>
      <p:transition spd="slow" advTm="5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a:latin typeface="Consolas" panose="020B0609020204030204" pitchFamily="49" charset="0"/>
              </a:rPr>
              <a:t>m</a:t>
            </a:r>
            <a:r>
              <a:rPr lang="en-US" dirty="0"/>
              <a:t> is assigned the value of </a:t>
            </a:r>
            <a:r>
              <a:rPr lang="en-US" dirty="0">
                <a:latin typeface="Consolas" panose="020B0609020204030204" pitchFamily="49" charset="0"/>
              </a:rPr>
              <a:t>n</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2734240075"/>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39</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3" name="Rounded Rectangle 22"/>
          <p:cNvSpPr/>
          <p:nvPr/>
        </p:nvSpPr>
        <p:spPr>
          <a:xfrm>
            <a:off x="2483768" y="5321525"/>
            <a:ext cx="576064"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2" name="Rounded Rectangle 21"/>
          <p:cNvSpPr/>
          <p:nvPr/>
        </p:nvSpPr>
        <p:spPr>
          <a:xfrm>
            <a:off x="6939386" y="4683315"/>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6" name="Rectangle 25"/>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13933421"/>
      </p:ext>
    </p:extLst>
  </p:cSld>
  <p:clrMapOvr>
    <a:masterClrMapping/>
  </p:clrMapOvr>
  <mc:AlternateContent xmlns:mc="http://schemas.openxmlformats.org/markup-compatibility/2006">
    <mc:Choice xmlns:p14="http://schemas.microsoft.com/office/powerpoint/2010/main" Requires="p14">
      <p:transition spd="slow" p14:dur="2000" advTm="1506"/>
    </mc:Choice>
    <mc:Fallback>
      <p:transition spd="slow" advTm="1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latin typeface="Consolas" panose="020B0609020204030204" pitchFamily="49" charset="0"/>
              </a:rPr>
              <a:t>n</a:t>
            </a:r>
            <a:r>
              <a:rPr lang="en-US" dirty="0" smtClean="0"/>
              <a:t> </a:t>
            </a:r>
            <a:r>
              <a:rPr lang="en-US" dirty="0"/>
              <a:t>is assigned the value of </a:t>
            </a:r>
            <a:r>
              <a:rPr lang="en-US" dirty="0" smtClean="0">
                <a:latin typeface="Consolas" panose="020B0609020204030204" pitchFamily="49" charset="0"/>
              </a:rPr>
              <a:t>rem</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58520910"/>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39</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3" name="Rounded Rectangle 22"/>
          <p:cNvSpPr/>
          <p:nvPr/>
        </p:nvSpPr>
        <p:spPr>
          <a:xfrm>
            <a:off x="2483768" y="5529655"/>
            <a:ext cx="720080"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5" name="Rounded Rectangle 24"/>
          <p:cNvSpPr/>
          <p:nvPr/>
        </p:nvSpPr>
        <p:spPr>
          <a:xfrm>
            <a:off x="6939386" y="3972113"/>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7" name="Rectangle 26"/>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49624117"/>
      </p:ext>
    </p:extLst>
  </p:cSld>
  <p:clrMapOvr>
    <a:masterClrMapping/>
  </p:clrMapOvr>
  <mc:AlternateContent xmlns:mc="http://schemas.openxmlformats.org/markup-compatibility/2006">
    <mc:Choice xmlns:p14="http://schemas.microsoft.com/office/powerpoint/2010/main" Requires="p14">
      <p:transition spd="slow" p14:dur="2000" advTm="5497"/>
    </mc:Choice>
    <mc:Fallback>
      <p:transition spd="slow" advTm="5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latin typeface="Consolas" panose="020B0609020204030204" pitchFamily="49" charset="0"/>
              </a:rPr>
              <a:t>n</a:t>
            </a:r>
            <a:r>
              <a:rPr lang="en-US" dirty="0" smtClean="0"/>
              <a:t> </a:t>
            </a:r>
            <a:r>
              <a:rPr lang="en-US" dirty="0"/>
              <a:t>is assigned the value of </a:t>
            </a:r>
            <a:r>
              <a:rPr lang="en-US" dirty="0" smtClean="0">
                <a:latin typeface="Consolas" panose="020B0609020204030204" pitchFamily="49" charset="0"/>
              </a:rPr>
              <a:t>rem</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3133774416"/>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39</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39</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3" name="Rounded Rectangle 22"/>
          <p:cNvSpPr/>
          <p:nvPr/>
        </p:nvSpPr>
        <p:spPr>
          <a:xfrm>
            <a:off x="2483768" y="5529655"/>
            <a:ext cx="720080"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2" name="Rounded Rectangle 21"/>
          <p:cNvSpPr/>
          <p:nvPr/>
        </p:nvSpPr>
        <p:spPr>
          <a:xfrm>
            <a:off x="6939386" y="3972113"/>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7" name="Rectangle 26"/>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64995589"/>
      </p:ext>
    </p:extLst>
  </p:cSld>
  <p:clrMapOvr>
    <a:masterClrMapping/>
  </p:clrMapOvr>
  <mc:AlternateContent xmlns:mc="http://schemas.openxmlformats.org/markup-compatibility/2006">
    <mc:Choice xmlns:p14="http://schemas.microsoft.com/office/powerpoint/2010/main" Requires="p14">
      <p:transition spd="slow" p14:dur="2000" advTm="2722"/>
    </mc:Choice>
    <mc:Fallback>
      <p:transition spd="slow" advTm="2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latin typeface="Consolas" panose="020B0609020204030204" pitchFamily="49" charset="0"/>
              </a:rPr>
              <a:t>rem</a:t>
            </a:r>
            <a:r>
              <a:rPr lang="en-US" dirty="0" smtClean="0"/>
              <a:t> </a:t>
            </a:r>
            <a:r>
              <a:rPr lang="en-US" dirty="0"/>
              <a:t>is assigned the value of </a:t>
            </a:r>
            <a:r>
              <a:rPr lang="en-US" dirty="0" err="1" smtClean="0">
                <a:latin typeface="Consolas" panose="020B0609020204030204" pitchFamily="49" charset="0"/>
              </a:rPr>
              <a:t>m%n</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2666947402"/>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39</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39</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3" name="Rounded Rectangle 22"/>
          <p:cNvSpPr/>
          <p:nvPr/>
        </p:nvSpPr>
        <p:spPr>
          <a:xfrm>
            <a:off x="2483768" y="5709183"/>
            <a:ext cx="864096"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5" name="Rounded Rectangle 24"/>
          <p:cNvSpPr/>
          <p:nvPr/>
        </p:nvSpPr>
        <p:spPr>
          <a:xfrm>
            <a:off x="6939386" y="2501774"/>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7" name="Rectangle 26"/>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71704869"/>
      </p:ext>
    </p:extLst>
  </p:cSld>
  <p:clrMapOvr>
    <a:masterClrMapping/>
  </p:clrMapOvr>
  <mc:AlternateContent xmlns:mc="http://schemas.openxmlformats.org/markup-compatibility/2006">
    <mc:Choice xmlns:p14="http://schemas.microsoft.com/office/powerpoint/2010/main" Requires="p14">
      <p:transition spd="slow" p14:dur="2000" advTm="17718"/>
    </mc:Choice>
    <mc:Fallback>
      <p:transition spd="slow" advTm="17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a:latin typeface="Consolas" panose="020B0609020204030204" pitchFamily="49" charset="0"/>
              </a:rPr>
              <a:t>rem</a:t>
            </a:r>
            <a:r>
              <a:rPr lang="en-US" dirty="0"/>
              <a:t> is assigned the value of </a:t>
            </a:r>
            <a:r>
              <a:rPr lang="en-US" dirty="0" err="1">
                <a:latin typeface="Consolas" panose="020B0609020204030204" pitchFamily="49" charset="0"/>
              </a:rPr>
              <a:t>m%n</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82773792"/>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13</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39</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3" name="Rounded Rectangle 22"/>
          <p:cNvSpPr/>
          <p:nvPr/>
        </p:nvSpPr>
        <p:spPr>
          <a:xfrm>
            <a:off x="2483768" y="5709183"/>
            <a:ext cx="864096"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2" name="Rounded Rectangle 21"/>
          <p:cNvSpPr/>
          <p:nvPr/>
        </p:nvSpPr>
        <p:spPr>
          <a:xfrm>
            <a:off x="6939386" y="2501774"/>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6" name="Rectangle 25"/>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39887057"/>
      </p:ext>
    </p:extLst>
  </p:cSld>
  <p:clrMapOvr>
    <a:masterClrMapping/>
  </p:clrMapOvr>
  <mc:AlternateContent xmlns:mc="http://schemas.openxmlformats.org/markup-compatibility/2006">
    <mc:Choice xmlns:p14="http://schemas.microsoft.com/office/powerpoint/2010/main" Requires="p14">
      <p:transition spd="slow" p14:dur="2000" advTm="3691"/>
    </mc:Choice>
    <mc:Fallback>
      <p:transition spd="slow" advTm="3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a:t>The condition </a:t>
            </a:r>
            <a:r>
              <a:rPr lang="en-US" dirty="0">
                <a:latin typeface="Consolas" panose="020B0609020204030204" pitchFamily="49" charset="0"/>
              </a:rPr>
              <a:t>rem != 0</a:t>
            </a:r>
            <a:r>
              <a:rPr lang="en-US" dirty="0"/>
              <a:t> is </a:t>
            </a:r>
            <a:r>
              <a:rPr lang="en-US" dirty="0">
                <a:latin typeface="Consolas" panose="020B0609020204030204" pitchFamily="49" charset="0"/>
              </a:rPr>
              <a:t>true</a:t>
            </a:r>
            <a:r>
              <a:rPr lang="en-US" dirty="0"/>
              <a:t>,</a:t>
            </a:r>
          </a:p>
          <a:p>
            <a:pPr marL="0" indent="0">
              <a:buNone/>
            </a:pPr>
            <a:r>
              <a:rPr lang="en-US" dirty="0"/>
              <a:t>	the loop body is executed</a:t>
            </a:r>
          </a:p>
        </p:txBody>
      </p:sp>
      <p:graphicFrame>
        <p:nvGraphicFramePr>
          <p:cNvPr id="14" name="Table 13"/>
          <p:cNvGraphicFramePr>
            <a:graphicFrameLocks noGrp="1"/>
          </p:cNvGraphicFramePr>
          <p:nvPr>
            <p:extLst>
              <p:ext uri="{D42A27DB-BD31-4B8C-83A1-F6EECF244321}">
                <p14:modId xmlns:p14="http://schemas.microsoft.com/office/powerpoint/2010/main" val="1814492792"/>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13</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39</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4" name="Rounded Rectangle 23"/>
          <p:cNvSpPr/>
          <p:nvPr/>
        </p:nvSpPr>
        <p:spPr>
          <a:xfrm>
            <a:off x="2195736" y="5102940"/>
            <a:ext cx="1728192" cy="107124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6" name="Rectangle 25"/>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7" name="Rectangle 26"/>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71548849"/>
      </p:ext>
    </p:extLst>
  </p:cSld>
  <p:clrMapOvr>
    <a:masterClrMapping/>
  </p:clrMapOvr>
  <mc:AlternateContent xmlns:mc="http://schemas.openxmlformats.org/markup-compatibility/2006">
    <mc:Choice xmlns:p14="http://schemas.microsoft.com/office/powerpoint/2010/main" Requires="p14">
      <p:transition spd="slow" p14:dur="2000" advTm="10833"/>
    </mc:Choice>
    <mc:Fallback>
      <p:transition spd="slow" advTm="10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Call stack</a:t>
            </a:r>
            <a:endParaRPr lang="en-CA" dirty="0"/>
          </a:p>
        </p:txBody>
      </p:sp>
      <p:sp>
        <p:nvSpPr>
          <p:cNvPr id="3" name="Content Placeholder 2"/>
          <p:cNvSpPr>
            <a:spLocks noGrp="1"/>
          </p:cNvSpPr>
          <p:nvPr>
            <p:ph idx="1"/>
          </p:nvPr>
        </p:nvSpPr>
        <p:spPr/>
        <p:txBody>
          <a:bodyPr/>
          <a:lstStyle/>
          <a:p>
            <a:pPr algn="l"/>
            <a:r>
              <a:rPr lang="en-US" dirty="0" smtClean="0"/>
              <a:t>Up to this point, we have seen that:</a:t>
            </a:r>
          </a:p>
          <a:p>
            <a:pPr lvl="1" algn="l"/>
            <a:r>
              <a:rPr lang="en-US" dirty="0" smtClean="0"/>
              <a:t>The local variables for </a:t>
            </a:r>
            <a:r>
              <a:rPr lang="en-US" dirty="0" smtClean="0">
                <a:latin typeface="Consolas" panose="020B0609020204030204" pitchFamily="49" charset="0"/>
              </a:rPr>
              <a:t>main()</a:t>
            </a:r>
            <a:r>
              <a:rPr lang="en-US" dirty="0" smtClean="0"/>
              <a:t> have their</a:t>
            </a:r>
            <a:br>
              <a:rPr lang="en-US" dirty="0" smtClean="0"/>
            </a:br>
            <a:r>
              <a:rPr lang="en-US" dirty="0" smtClean="0"/>
              <a:t>memory allocated at the bottom of memory</a:t>
            </a:r>
          </a:p>
          <a:p>
            <a:pPr lvl="2" algn="l"/>
            <a:r>
              <a:rPr lang="en-US" dirty="0" smtClean="0"/>
              <a:t>We are calling this region the </a:t>
            </a:r>
            <a:r>
              <a:rPr lang="en-US" i="1" dirty="0" smtClean="0"/>
              <a:t>call stack</a:t>
            </a:r>
            <a:endParaRPr lang="en-US" dirty="0" smtClean="0"/>
          </a:p>
          <a:p>
            <a:pPr lvl="1" algn="l"/>
            <a:r>
              <a:rPr lang="en-US" dirty="0" smtClean="0"/>
              <a:t>We also have functions that we may call,</a:t>
            </a:r>
          </a:p>
          <a:p>
            <a:pPr marL="457200" lvl="1" indent="0" algn="l">
              <a:buNone/>
            </a:pPr>
            <a:r>
              <a:rPr lang="en-US" dirty="0"/>
              <a:t>	</a:t>
            </a:r>
            <a:r>
              <a:rPr lang="en-US" dirty="0" smtClean="0"/>
              <a:t>and those functions also have local variables</a:t>
            </a:r>
            <a:endParaRPr lang="en-US" dirty="0"/>
          </a:p>
          <a:p>
            <a:pPr lvl="1" algn="l"/>
            <a:endParaRPr lang="en-US" dirty="0" smtClean="0"/>
          </a:p>
          <a:p>
            <a:pPr lvl="1" algn="l"/>
            <a:endParaRPr lang="en-US" dirty="0"/>
          </a:p>
        </p:txBody>
      </p:sp>
      <p:sp>
        <p:nvSpPr>
          <p:cNvPr id="7" name="Rectangle 6"/>
          <p:cNvSpPr/>
          <p:nvPr/>
        </p:nvSpPr>
        <p:spPr>
          <a:xfrm>
            <a:off x="7236296" y="1196752"/>
            <a:ext cx="648072" cy="54453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p:nvSpPr>
        <p:spPr>
          <a:xfrm>
            <a:off x="7236296" y="6258798"/>
            <a:ext cx="648072" cy="386874"/>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p:cNvSpPr/>
          <p:nvPr/>
        </p:nvSpPr>
        <p:spPr>
          <a:xfrm>
            <a:off x="6109191" y="6258798"/>
            <a:ext cx="1055097" cy="338554"/>
          </a:xfrm>
          <a:prstGeom prst="rect">
            <a:avLst/>
          </a:prstGeom>
        </p:spPr>
        <p:txBody>
          <a:bodyPr wrap="none">
            <a:spAutoFit/>
          </a:bodyPr>
          <a:lstStyle/>
          <a:p>
            <a:r>
              <a:rPr lang="en-US" sz="1600" dirty="0" smtClean="0">
                <a:solidFill>
                  <a:srgbClr val="7030A0"/>
                </a:solidFill>
                <a:latin typeface="Georgia" panose="02040502050405020303" pitchFamily="18" charset="0"/>
                <a:cs typeface="Arial" pitchFamily="34" charset="0"/>
              </a:rPr>
              <a:t>Call stack</a:t>
            </a:r>
            <a:endParaRPr lang="en-CA" sz="1400" dirty="0">
              <a:solidFill>
                <a:srgbClr val="7030A0"/>
              </a:solidFill>
            </a:endParaRPr>
          </a:p>
        </p:txBody>
      </p:sp>
      <p:sp>
        <p:nvSpPr>
          <p:cNvPr id="21" name="Rectangle 20"/>
          <p:cNvSpPr/>
          <p:nvPr/>
        </p:nvSpPr>
        <p:spPr>
          <a:xfrm>
            <a:off x="5220072" y="980728"/>
            <a:ext cx="1451038" cy="369332"/>
          </a:xfrm>
          <a:prstGeom prst="rect">
            <a:avLst/>
          </a:prstGeom>
        </p:spPr>
        <p:txBody>
          <a:bodyPr wrap="none">
            <a:spAutoFit/>
          </a:bodyPr>
          <a:lstStyle/>
          <a:p>
            <a:r>
              <a:rPr lang="en-US" dirty="0" smtClean="0">
                <a:latin typeface="Consolas" panose="020B0609020204030204" pitchFamily="49" charset="0"/>
              </a:rPr>
              <a:t>0x00000000</a:t>
            </a:r>
            <a:endParaRPr lang="en-CA" dirty="0"/>
          </a:p>
        </p:txBody>
      </p:sp>
      <p:sp>
        <p:nvSpPr>
          <p:cNvPr id="22" name="Rectangle 21"/>
          <p:cNvSpPr/>
          <p:nvPr/>
        </p:nvSpPr>
        <p:spPr>
          <a:xfrm>
            <a:off x="5220072" y="6516052"/>
            <a:ext cx="1451038" cy="369332"/>
          </a:xfrm>
          <a:prstGeom prst="rect">
            <a:avLst/>
          </a:prstGeom>
        </p:spPr>
        <p:txBody>
          <a:bodyPr wrap="none">
            <a:spAutoFit/>
          </a:bodyPr>
          <a:lstStyle/>
          <a:p>
            <a:r>
              <a:rPr lang="en-US" dirty="0" smtClean="0">
                <a:latin typeface="Consolas" panose="020B0609020204030204" pitchFamily="49" charset="0"/>
              </a:rPr>
              <a:t>0xffffffff</a:t>
            </a:r>
            <a:endParaRPr lang="en-CA" dirty="0"/>
          </a:p>
        </p:txBody>
      </p:sp>
      <p:cxnSp>
        <p:nvCxnSpPr>
          <p:cNvPr id="23" name="Straight Arrow Connector 22"/>
          <p:cNvCxnSpPr>
            <a:stCxn id="21" idx="3"/>
          </p:cNvCxnSpPr>
          <p:nvPr/>
        </p:nvCxnSpPr>
        <p:spPr>
          <a:xfrm>
            <a:off x="6671110" y="1165394"/>
            <a:ext cx="565186" cy="3135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2" idx="3"/>
          </p:cNvCxnSpPr>
          <p:nvPr/>
        </p:nvCxnSpPr>
        <p:spPr>
          <a:xfrm flipV="1">
            <a:off x="6671110" y="6642100"/>
            <a:ext cx="565186" cy="5861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236296" y="1843112"/>
            <a:ext cx="648072" cy="289744"/>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a:off x="5753694" y="1798216"/>
            <a:ext cx="1431802" cy="338554"/>
          </a:xfrm>
          <a:prstGeom prst="rect">
            <a:avLst/>
          </a:prstGeom>
        </p:spPr>
        <p:txBody>
          <a:bodyPr wrap="none">
            <a:spAutoFit/>
          </a:bodyPr>
          <a:lstStyle/>
          <a:p>
            <a:r>
              <a:rPr lang="en-US" sz="1600" dirty="0" smtClean="0">
                <a:solidFill>
                  <a:srgbClr val="0070C0"/>
                </a:solidFill>
                <a:latin typeface="Georgia" panose="02040502050405020303" pitchFamily="18" charset="0"/>
                <a:cs typeface="Arial" pitchFamily="34" charset="0"/>
              </a:rPr>
              <a:t>Data segment</a:t>
            </a:r>
            <a:endParaRPr lang="en-CA" sz="1400" dirty="0">
              <a:solidFill>
                <a:srgbClr val="0070C0"/>
              </a:solidFill>
            </a:endParaRPr>
          </a:p>
        </p:txBody>
      </p:sp>
      <p:sp>
        <p:nvSpPr>
          <p:cNvPr id="27" name="Rectangle 26"/>
          <p:cNvSpPr/>
          <p:nvPr/>
        </p:nvSpPr>
        <p:spPr>
          <a:xfrm>
            <a:off x="7236296" y="1196752"/>
            <a:ext cx="648072" cy="64807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p:cNvSpPr/>
          <p:nvPr/>
        </p:nvSpPr>
        <p:spPr>
          <a:xfrm>
            <a:off x="5724128" y="1362254"/>
            <a:ext cx="1459054" cy="338554"/>
          </a:xfrm>
          <a:prstGeom prst="rect">
            <a:avLst/>
          </a:prstGeom>
        </p:spPr>
        <p:txBody>
          <a:bodyPr wrap="none">
            <a:spAutoFit/>
          </a:bodyPr>
          <a:lstStyle/>
          <a:p>
            <a:r>
              <a:rPr lang="en-US" sz="1600" dirty="0" smtClean="0">
                <a:solidFill>
                  <a:srgbClr val="FF0000"/>
                </a:solidFill>
                <a:latin typeface="Georgia" panose="02040502050405020303" pitchFamily="18" charset="0"/>
                <a:cs typeface="Arial" pitchFamily="34" charset="0"/>
              </a:rPr>
              <a:t>Code segment</a:t>
            </a:r>
            <a:endParaRPr lang="en-CA" sz="1400" dirty="0">
              <a:solidFill>
                <a:srgbClr val="FF0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68286169"/>
      </p:ext>
    </p:extLst>
  </p:cSld>
  <p:clrMapOvr>
    <a:masterClrMapping/>
  </p:clrMapOvr>
  <mc:AlternateContent xmlns:mc="http://schemas.openxmlformats.org/markup-compatibility/2006">
    <mc:Choice xmlns:p14="http://schemas.microsoft.com/office/powerpoint/2010/main" Requires="p14">
      <p:transition spd="slow" p14:dur="2000" advTm="24414"/>
    </mc:Choice>
    <mc:Fallback>
      <p:transition spd="slow" advTm="24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a:latin typeface="Consolas" panose="020B0609020204030204" pitchFamily="49" charset="0"/>
              </a:rPr>
              <a:t>m</a:t>
            </a:r>
            <a:r>
              <a:rPr lang="en-US" dirty="0"/>
              <a:t> is assigned the value of </a:t>
            </a:r>
            <a:r>
              <a:rPr lang="en-US" dirty="0">
                <a:latin typeface="Consolas" panose="020B0609020204030204" pitchFamily="49" charset="0"/>
              </a:rPr>
              <a:t>n</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212228088"/>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13</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39</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3" name="Rounded Rectangle 22"/>
          <p:cNvSpPr/>
          <p:nvPr/>
        </p:nvSpPr>
        <p:spPr>
          <a:xfrm>
            <a:off x="2483768" y="5321525"/>
            <a:ext cx="576064"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6" name="Rounded Rectangle 25"/>
          <p:cNvSpPr/>
          <p:nvPr/>
        </p:nvSpPr>
        <p:spPr>
          <a:xfrm>
            <a:off x="6939386" y="4683315"/>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8" name="Rectangle 27"/>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39176191"/>
      </p:ext>
    </p:extLst>
  </p:cSld>
  <p:clrMapOvr>
    <a:masterClrMapping/>
  </p:clrMapOvr>
  <mc:AlternateContent xmlns:mc="http://schemas.openxmlformats.org/markup-compatibility/2006">
    <mc:Choice xmlns:p14="http://schemas.microsoft.com/office/powerpoint/2010/main" Requires="p14">
      <p:transition spd="slow" p14:dur="2000" advTm="2934"/>
    </mc:Choice>
    <mc:Fallback>
      <p:transition spd="slow" advTm="2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a:latin typeface="Consolas" panose="020B0609020204030204" pitchFamily="49" charset="0"/>
              </a:rPr>
              <a:t>m</a:t>
            </a:r>
            <a:r>
              <a:rPr lang="en-US" dirty="0"/>
              <a:t> is assigned the value of </a:t>
            </a:r>
            <a:r>
              <a:rPr lang="en-US" dirty="0">
                <a:latin typeface="Consolas" panose="020B0609020204030204" pitchFamily="49" charset="0"/>
              </a:rPr>
              <a:t>n</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485937319"/>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13</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39</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39</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3" name="Rounded Rectangle 22"/>
          <p:cNvSpPr/>
          <p:nvPr/>
        </p:nvSpPr>
        <p:spPr>
          <a:xfrm>
            <a:off x="2483768" y="5321525"/>
            <a:ext cx="576064"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4" name="Rounded Rectangle 23"/>
          <p:cNvSpPr/>
          <p:nvPr/>
        </p:nvSpPr>
        <p:spPr>
          <a:xfrm>
            <a:off x="6939386" y="4683315"/>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7" name="Rectangle 26"/>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36114550"/>
      </p:ext>
    </p:extLst>
  </p:cSld>
  <p:clrMapOvr>
    <a:masterClrMapping/>
  </p:clrMapOvr>
  <mc:AlternateContent xmlns:mc="http://schemas.openxmlformats.org/markup-compatibility/2006">
    <mc:Choice xmlns:p14="http://schemas.microsoft.com/office/powerpoint/2010/main" Requires="p14">
      <p:transition spd="slow" p14:dur="2000" advTm="1766"/>
    </mc:Choice>
    <mc:Fallback>
      <p:transition spd="slow" advTm="1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latin typeface="Consolas" panose="020B0609020204030204" pitchFamily="49" charset="0"/>
              </a:rPr>
              <a:t>n</a:t>
            </a:r>
            <a:r>
              <a:rPr lang="en-US" dirty="0" smtClean="0"/>
              <a:t> </a:t>
            </a:r>
            <a:r>
              <a:rPr lang="en-US" dirty="0"/>
              <a:t>is assigned the value of </a:t>
            </a:r>
            <a:r>
              <a:rPr lang="en-US" dirty="0" smtClean="0">
                <a:latin typeface="Consolas" panose="020B0609020204030204" pitchFamily="49" charset="0"/>
              </a:rPr>
              <a:t>rem</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3202076080"/>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13</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39</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39</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3" name="Rounded Rectangle 22"/>
          <p:cNvSpPr/>
          <p:nvPr/>
        </p:nvSpPr>
        <p:spPr>
          <a:xfrm>
            <a:off x="2483768" y="5529655"/>
            <a:ext cx="720080"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5" name="Rounded Rectangle 24"/>
          <p:cNvSpPr/>
          <p:nvPr/>
        </p:nvSpPr>
        <p:spPr>
          <a:xfrm>
            <a:off x="6939386" y="3963235"/>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7" name="Rectangle 26"/>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43472249"/>
      </p:ext>
    </p:extLst>
  </p:cSld>
  <p:clrMapOvr>
    <a:masterClrMapping/>
  </p:clrMapOvr>
  <mc:AlternateContent xmlns:mc="http://schemas.openxmlformats.org/markup-compatibility/2006">
    <mc:Choice xmlns:p14="http://schemas.microsoft.com/office/powerpoint/2010/main" Requires="p14">
      <p:transition spd="slow" p14:dur="2000" advTm="3788"/>
    </mc:Choice>
    <mc:Fallback>
      <p:transition spd="slow" advTm="3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latin typeface="Consolas" panose="020B0609020204030204" pitchFamily="49" charset="0"/>
              </a:rPr>
              <a:t>n</a:t>
            </a:r>
            <a:r>
              <a:rPr lang="en-US" dirty="0" smtClean="0"/>
              <a:t> </a:t>
            </a:r>
            <a:r>
              <a:rPr lang="en-US" dirty="0"/>
              <a:t>is assigned the value of </a:t>
            </a:r>
            <a:r>
              <a:rPr lang="en-US" dirty="0" smtClean="0">
                <a:latin typeface="Consolas" panose="020B0609020204030204" pitchFamily="49" charset="0"/>
              </a:rPr>
              <a:t>rem</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3874753834"/>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13</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13</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39</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3" name="Rounded Rectangle 22"/>
          <p:cNvSpPr/>
          <p:nvPr/>
        </p:nvSpPr>
        <p:spPr>
          <a:xfrm>
            <a:off x="2483768" y="5529655"/>
            <a:ext cx="720080"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2" name="Rounded Rectangle 21"/>
          <p:cNvSpPr/>
          <p:nvPr/>
        </p:nvSpPr>
        <p:spPr>
          <a:xfrm>
            <a:off x="6939386" y="3963235"/>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6" name="Rectangle 25"/>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42522795"/>
      </p:ext>
    </p:extLst>
  </p:cSld>
  <p:clrMapOvr>
    <a:masterClrMapping/>
  </p:clrMapOvr>
  <mc:AlternateContent xmlns:mc="http://schemas.openxmlformats.org/markup-compatibility/2006">
    <mc:Choice xmlns:p14="http://schemas.microsoft.com/office/powerpoint/2010/main" Requires="p14">
      <p:transition spd="slow" p14:dur="2000" advTm="1739"/>
    </mc:Choice>
    <mc:Fallback>
      <p:transition spd="slow" advTm="1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a:latin typeface="Consolas" panose="020B0609020204030204" pitchFamily="49" charset="0"/>
              </a:rPr>
              <a:t>rem</a:t>
            </a:r>
            <a:r>
              <a:rPr lang="en-US" dirty="0"/>
              <a:t> is assigned the value of </a:t>
            </a:r>
            <a:r>
              <a:rPr lang="en-US" dirty="0" err="1">
                <a:latin typeface="Consolas" panose="020B0609020204030204" pitchFamily="49" charset="0"/>
              </a:rPr>
              <a:t>m%n</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2983423290"/>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13</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13</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39</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3" name="Rounded Rectangle 22"/>
          <p:cNvSpPr/>
          <p:nvPr/>
        </p:nvSpPr>
        <p:spPr>
          <a:xfrm>
            <a:off x="2483768" y="5718061"/>
            <a:ext cx="864096"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5" name="Rounded Rectangle 24"/>
          <p:cNvSpPr/>
          <p:nvPr/>
        </p:nvSpPr>
        <p:spPr>
          <a:xfrm>
            <a:off x="6939386" y="2501774"/>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7" name="Rectangle 26"/>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03956974"/>
      </p:ext>
    </p:extLst>
  </p:cSld>
  <p:clrMapOvr>
    <a:masterClrMapping/>
  </p:clrMapOvr>
  <mc:AlternateContent xmlns:mc="http://schemas.openxmlformats.org/markup-compatibility/2006">
    <mc:Choice xmlns:p14="http://schemas.microsoft.com/office/powerpoint/2010/main" Requires="p14">
      <p:transition spd="slow" p14:dur="2000" advTm="17248"/>
    </mc:Choice>
    <mc:Fallback>
      <p:transition spd="slow" advTm="17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a:latin typeface="Consolas" panose="020B0609020204030204" pitchFamily="49" charset="0"/>
              </a:rPr>
              <a:t>rem</a:t>
            </a:r>
            <a:r>
              <a:rPr lang="en-US" dirty="0"/>
              <a:t> is assigned the value of </a:t>
            </a:r>
            <a:r>
              <a:rPr lang="en-US" dirty="0" err="1">
                <a:latin typeface="Consolas" panose="020B0609020204030204" pitchFamily="49" charset="0"/>
              </a:rPr>
              <a:t>m%n</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2529852311"/>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0</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13</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39</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3" name="Rounded Rectangle 22"/>
          <p:cNvSpPr/>
          <p:nvPr/>
        </p:nvSpPr>
        <p:spPr>
          <a:xfrm>
            <a:off x="2483768" y="5718061"/>
            <a:ext cx="864096"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2" name="Rounded Rectangle 21"/>
          <p:cNvSpPr/>
          <p:nvPr/>
        </p:nvSpPr>
        <p:spPr>
          <a:xfrm>
            <a:off x="6939386" y="2501774"/>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8" name="Rectangle 27"/>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5723735"/>
      </p:ext>
    </p:extLst>
  </p:cSld>
  <p:clrMapOvr>
    <a:masterClrMapping/>
  </p:clrMapOvr>
  <mc:AlternateContent xmlns:mc="http://schemas.openxmlformats.org/markup-compatibility/2006">
    <mc:Choice xmlns:p14="http://schemas.microsoft.com/office/powerpoint/2010/main" Requires="p14">
      <p:transition spd="slow" p14:dur="2000" advTm="5188"/>
    </mc:Choice>
    <mc:Fallback>
      <p:transition spd="slow" advTm="5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a:t>The condition </a:t>
            </a:r>
            <a:r>
              <a:rPr lang="en-US" dirty="0">
                <a:latin typeface="Consolas" panose="020B0609020204030204" pitchFamily="49" charset="0"/>
              </a:rPr>
              <a:t>rem != 0</a:t>
            </a:r>
            <a:r>
              <a:rPr lang="en-US" dirty="0"/>
              <a:t> is </a:t>
            </a:r>
            <a:r>
              <a:rPr lang="en-US" dirty="0" smtClean="0">
                <a:latin typeface="Consolas" panose="020B0609020204030204" pitchFamily="49" charset="0"/>
              </a:rPr>
              <a:t>false</a:t>
            </a:r>
            <a:r>
              <a:rPr lang="en-US" dirty="0" smtClean="0"/>
              <a:t>,</a:t>
            </a:r>
            <a:endParaRPr lang="en-US" dirty="0"/>
          </a:p>
          <a:p>
            <a:pPr marL="0" indent="0">
              <a:buNone/>
            </a:pPr>
            <a:r>
              <a:rPr lang="en-US" dirty="0"/>
              <a:t>	</a:t>
            </a:r>
            <a:r>
              <a:rPr lang="en-US" dirty="0" smtClean="0"/>
              <a:t>we skip the loop body and continue</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2471156866"/>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0</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13</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39</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4" name="Rounded Rectangle 23"/>
          <p:cNvSpPr/>
          <p:nvPr/>
        </p:nvSpPr>
        <p:spPr>
          <a:xfrm>
            <a:off x="2195736" y="5102940"/>
            <a:ext cx="1728192" cy="107124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6" name="Rectangle 25"/>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7" name="Rectangle 26"/>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63832625"/>
      </p:ext>
    </p:extLst>
  </p:cSld>
  <p:clrMapOvr>
    <a:masterClrMapping/>
  </p:clrMapOvr>
  <mc:AlternateContent xmlns:mc="http://schemas.openxmlformats.org/markup-compatibility/2006">
    <mc:Choice xmlns:p14="http://schemas.microsoft.com/office/powerpoint/2010/main" Requires="p14">
      <p:transition spd="slow" p14:dur="2000" advTm="11423"/>
    </mc:Choice>
    <mc:Fallback>
      <p:transition spd="slow" advTm="11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t>We must now return the value n</a:t>
            </a:r>
          </a:p>
          <a:p>
            <a:pPr lvl="1"/>
            <a:r>
              <a:rPr lang="en-US" dirty="0" smtClean="0"/>
              <a:t>Question: where can </a:t>
            </a:r>
            <a:r>
              <a:rPr lang="en-US" dirty="0" smtClean="0">
                <a:latin typeface="Consolas" panose="020B0609020204030204" pitchFamily="49" charset="0"/>
              </a:rPr>
              <a:t>main()</a:t>
            </a:r>
            <a:r>
              <a:rPr lang="en-US" dirty="0" smtClean="0"/>
              <a:t> access it?</a:t>
            </a:r>
          </a:p>
        </p:txBody>
      </p:sp>
      <p:graphicFrame>
        <p:nvGraphicFramePr>
          <p:cNvPr id="14" name="Table 13"/>
          <p:cNvGraphicFramePr>
            <a:graphicFrameLocks noGrp="1"/>
          </p:cNvGraphicFramePr>
          <p:nvPr>
            <p:extLst>
              <p:ext uri="{D42A27DB-BD31-4B8C-83A1-F6EECF244321}">
                <p14:modId xmlns:p14="http://schemas.microsoft.com/office/powerpoint/2010/main" val="908029738"/>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0</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13</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39</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4" name="Rounded Rectangle 23"/>
          <p:cNvSpPr/>
          <p:nvPr/>
        </p:nvSpPr>
        <p:spPr>
          <a:xfrm>
            <a:off x="2195736" y="6296182"/>
            <a:ext cx="792088" cy="28341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2" name="Rectangle 2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25" name="Rectangle 24"/>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6" name="Rectangle 25"/>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73508525"/>
      </p:ext>
    </p:extLst>
  </p:cSld>
  <p:clrMapOvr>
    <a:masterClrMapping/>
  </p:clrMapOvr>
  <mc:AlternateContent xmlns:mc="http://schemas.openxmlformats.org/markup-compatibility/2006">
    <mc:Choice xmlns:p14="http://schemas.microsoft.com/office/powerpoint/2010/main" Requires="p14">
      <p:transition spd="slow" p14:dur="2000" advTm="26977"/>
    </mc:Choice>
    <mc:Fallback>
      <p:transition spd="slow" advTm="26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t>Let’s put the returned value at the bottom</a:t>
            </a:r>
            <a:br>
              <a:rPr lang="en-US" dirty="0" smtClean="0"/>
            </a:br>
            <a:r>
              <a:rPr lang="en-US" dirty="0" smtClean="0"/>
              <a:t>of the memory for the function </a:t>
            </a:r>
            <a:r>
              <a:rPr lang="en-US" dirty="0" err="1" smtClean="0">
                <a:latin typeface="Consolas" panose="020B0609020204030204" pitchFamily="49" charset="0"/>
              </a:rPr>
              <a:t>gcd</a:t>
            </a:r>
            <a:r>
              <a:rPr lang="en-US" dirty="0" smtClean="0">
                <a:latin typeface="Consolas" panose="020B0609020204030204" pitchFamily="49" charset="0"/>
              </a:rPr>
              <a:t>(…)</a:t>
            </a:r>
          </a:p>
        </p:txBody>
      </p:sp>
      <p:graphicFrame>
        <p:nvGraphicFramePr>
          <p:cNvPr id="14" name="Table 13"/>
          <p:cNvGraphicFramePr>
            <a:graphicFrameLocks noGrp="1"/>
          </p:cNvGraphicFramePr>
          <p:nvPr>
            <p:extLst>
              <p:ext uri="{D42A27DB-BD31-4B8C-83A1-F6EECF244321}">
                <p14:modId xmlns:p14="http://schemas.microsoft.com/office/powerpoint/2010/main" val="179896898"/>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0</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13</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39</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632072" y="4631835"/>
            <a:ext cx="1332416" cy="338554"/>
          </a:xfrm>
          <a:prstGeom prst="rect">
            <a:avLst/>
          </a:prstGeom>
        </p:spPr>
        <p:txBody>
          <a:bodyPr wrap="none">
            <a:spAutoFit/>
          </a:bodyPr>
          <a:lstStyle/>
          <a:p>
            <a:r>
              <a:rPr lang="en-US" sz="1600" i="1" dirty="0" smtClean="0">
                <a:solidFill>
                  <a:srgbClr val="FF4747"/>
                </a:solidFill>
                <a:latin typeface="Georgia" panose="02040502050405020303" pitchFamily="18" charset="0"/>
              </a:rPr>
              <a:t>return</a:t>
            </a:r>
            <a:r>
              <a:rPr lang="en-CA" sz="1600" i="1" dirty="0" smtClean="0">
                <a:solidFill>
                  <a:srgbClr val="FF4747"/>
                </a:solidFill>
                <a:latin typeface="Georgia" panose="02040502050405020303" pitchFamily="18" charset="0"/>
              </a:rPr>
              <a:t> value</a:t>
            </a:r>
            <a:endParaRPr lang="en-US" sz="1600" i="1" dirty="0" smtClean="0">
              <a:solidFill>
                <a:srgbClr val="FF4747"/>
              </a:solidFill>
              <a:latin typeface="Georgia" panose="02040502050405020303" pitchFamily="18" charset="0"/>
            </a:endParaRPr>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4" name="Rounded Rectangle 23"/>
          <p:cNvSpPr/>
          <p:nvPr/>
        </p:nvSpPr>
        <p:spPr>
          <a:xfrm>
            <a:off x="2195736" y="6296182"/>
            <a:ext cx="792088" cy="28341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5" name="Rounded Rectangle 24"/>
          <p:cNvSpPr/>
          <p:nvPr/>
        </p:nvSpPr>
        <p:spPr>
          <a:xfrm>
            <a:off x="6939386" y="4692193"/>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7" name="Rectangle 26"/>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14869208"/>
      </p:ext>
    </p:extLst>
  </p:cSld>
  <p:clrMapOvr>
    <a:masterClrMapping/>
  </p:clrMapOvr>
  <mc:AlternateContent xmlns:mc="http://schemas.openxmlformats.org/markup-compatibility/2006">
    <mc:Choice xmlns:p14="http://schemas.microsoft.com/office/powerpoint/2010/main" Requires="p14">
      <p:transition spd="slow" p14:dur="2000" advTm="30691"/>
    </mc:Choice>
    <mc:Fallback>
      <p:transition spd="slow" advTm="30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t>That location now stores the value </a:t>
            </a:r>
            <a:r>
              <a:rPr lang="en-US" dirty="0" smtClean="0">
                <a:latin typeface="Consolas" panose="020B0609020204030204" pitchFamily="49" charset="0"/>
              </a:rPr>
              <a:t>13</a:t>
            </a:r>
          </a:p>
        </p:txBody>
      </p:sp>
      <p:graphicFrame>
        <p:nvGraphicFramePr>
          <p:cNvPr id="14" name="Table 13"/>
          <p:cNvGraphicFramePr>
            <a:graphicFrameLocks noGrp="1"/>
          </p:cNvGraphicFramePr>
          <p:nvPr>
            <p:extLst>
              <p:ext uri="{D42A27DB-BD31-4B8C-83A1-F6EECF244321}">
                <p14:modId xmlns:p14="http://schemas.microsoft.com/office/powerpoint/2010/main" val="4287932778"/>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0</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52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13</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13</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632072" y="4631835"/>
            <a:ext cx="1332416" cy="338554"/>
          </a:xfrm>
          <a:prstGeom prst="rect">
            <a:avLst/>
          </a:prstGeom>
        </p:spPr>
        <p:txBody>
          <a:bodyPr wrap="none">
            <a:spAutoFit/>
          </a:bodyPr>
          <a:lstStyle/>
          <a:p>
            <a:r>
              <a:rPr lang="en-US" sz="1600" i="1" dirty="0" smtClean="0">
                <a:solidFill>
                  <a:srgbClr val="FF4747"/>
                </a:solidFill>
                <a:latin typeface="Georgia" panose="02040502050405020303" pitchFamily="18" charset="0"/>
              </a:rPr>
              <a:t>return</a:t>
            </a:r>
            <a:r>
              <a:rPr lang="en-CA" sz="1600" i="1" dirty="0" smtClean="0">
                <a:solidFill>
                  <a:srgbClr val="FF4747"/>
                </a:solidFill>
                <a:latin typeface="Georgia" panose="02040502050405020303" pitchFamily="18" charset="0"/>
              </a:rPr>
              <a:t> value</a:t>
            </a:r>
            <a:endParaRPr lang="en-US" sz="1600" i="1" dirty="0" smtClean="0">
              <a:solidFill>
                <a:srgbClr val="FF4747"/>
              </a:solidFill>
              <a:latin typeface="Georgia" panose="02040502050405020303" pitchFamily="18" charset="0"/>
            </a:endParaRPr>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prstClr val="black"/>
                </a:solidFill>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prstClr val="black"/>
                </a:solidFill>
                <a:latin typeface="Consolas" panose="020B0609020204030204" pitchFamily="49" charset="0"/>
              </a:rPr>
              <a:t>rem</a:t>
            </a:r>
            <a:endParaRPr lang="en-CA" sz="1600" dirty="0"/>
          </a:p>
        </p:txBody>
      </p:sp>
      <p:sp>
        <p:nvSpPr>
          <p:cNvPr id="24" name="Rounded Rectangle 23"/>
          <p:cNvSpPr/>
          <p:nvPr/>
        </p:nvSpPr>
        <p:spPr>
          <a:xfrm>
            <a:off x="2195736" y="6296182"/>
            <a:ext cx="792088" cy="28341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1835696" y="2285750"/>
            <a:ext cx="3488672" cy="4527393"/>
          </a:xfrm>
          <a:prstGeom prst="rect">
            <a:avLst/>
          </a:prstGeom>
        </p:spPr>
        <p:txBody>
          <a:bodyPr wrap="square">
            <a:spAutoFit/>
          </a:bodyPr>
          <a:lstStyle/>
          <a:p>
            <a:pPr eaLnBrk="0" hangingPunct="0">
              <a:spcBef>
                <a:spcPct val="20000"/>
              </a:spcBef>
            </a:pPr>
            <a:r>
              <a:rPr lang="en-US" sz="1100" dirty="0" smtClean="0">
                <a:solidFill>
                  <a:prstClr val="black"/>
                </a:solidFill>
                <a:latin typeface="Consolas" panose="020B0609020204030204" pitchFamily="49" charset="0"/>
                <a:cs typeface="Arial" pitchFamily="34" charset="0"/>
              </a:rPr>
              <a:t>unsigned </a:t>
            </a:r>
            <a:r>
              <a:rPr lang="en-US" sz="1100" dirty="0" err="1" smtClean="0">
                <a:solidFill>
                  <a:prstClr val="black"/>
                </a:solidFill>
                <a:latin typeface="Consolas" panose="020B0609020204030204" pitchFamily="49" charset="0"/>
                <a:cs typeface="Arial" pitchFamily="34" charset="0"/>
              </a:rPr>
              <a:t>int</a:t>
            </a:r>
            <a:r>
              <a:rPr lang="en-US" sz="1100" dirty="0" smtClean="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gcd</a:t>
            </a: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m</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r>
              <a:rPr lang="en-US" sz="1100" dirty="0">
                <a:solidFill>
                  <a:prstClr val="black"/>
                </a:solidFill>
                <a:latin typeface="Consolas" panose="020B0609020204030204" pitchFamily="49" charset="0"/>
                <a:cs typeface="Arial" pitchFamily="34" charset="0"/>
              </a:rPr>
              <a:t>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n ) {</a:t>
            </a:r>
          </a:p>
          <a:p>
            <a:pPr eaLnBrk="0" hangingPunct="0">
              <a:spcBef>
                <a:spcPct val="20000"/>
              </a:spcBef>
            </a:pPr>
            <a:r>
              <a:rPr lang="en-US" sz="11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{m};</a:t>
            </a:r>
          </a:p>
          <a:p>
            <a:pPr eaLnBrk="0" hangingPunct="0">
              <a:spcBef>
                <a:spcPct val="20000"/>
              </a:spcBef>
            </a:pPr>
            <a:r>
              <a:rPr lang="en-US" sz="1100" dirty="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n = </a:t>
            </a:r>
            <a:r>
              <a:rPr lang="en-US" sz="1100" dirty="0" err="1">
                <a:solidFill>
                  <a:prstClr val="black"/>
                </a:solidFill>
                <a:latin typeface="Consolas" panose="020B0609020204030204" pitchFamily="49" charset="0"/>
                <a:cs typeface="Arial" pitchFamily="34" charset="0"/>
              </a:rPr>
              <a:t>tmp</a:t>
            </a:r>
            <a:r>
              <a:rPr lang="en-US" sz="1100" dirty="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100" dirty="0">
                <a:solidFill>
                  <a:prstClr val="black"/>
                </a:solidFill>
                <a:latin typeface="Consolas" panose="020B0609020204030204" pitchFamily="49" charset="0"/>
                <a:cs typeface="Arial" pitchFamily="34" charset="0"/>
              </a:rPr>
              <a:t>        return 0;</a:t>
            </a:r>
          </a:p>
          <a:p>
            <a:pPr eaLnBrk="0" hangingPunct="0">
              <a:spcBef>
                <a:spcPct val="20000"/>
              </a:spcBef>
            </a:pPr>
            <a:r>
              <a:rPr lang="en-US" sz="1100" dirty="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a:solidFill>
                  <a:prstClr val="black"/>
                </a:solidFill>
                <a:latin typeface="Consolas" panose="020B0609020204030204" pitchFamily="49" charset="0"/>
                <a:cs typeface="Arial" pitchFamily="34" charset="0"/>
              </a:rPr>
              <a:t>    unsigned </a:t>
            </a:r>
            <a:r>
              <a:rPr lang="en-US" sz="1100" dirty="0" err="1">
                <a:solidFill>
                  <a:prstClr val="black"/>
                </a:solidFill>
                <a:latin typeface="Consolas" panose="020B0609020204030204" pitchFamily="49" charset="0"/>
                <a:cs typeface="Arial" pitchFamily="34" charset="0"/>
              </a:rPr>
              <a:t>int</a:t>
            </a:r>
            <a:r>
              <a:rPr lang="en-US" sz="1100" dirty="0">
                <a:solidFill>
                  <a:prstClr val="black"/>
                </a:solidFill>
                <a:latin typeface="Consolas" panose="020B0609020204030204" pitchFamily="49" charset="0"/>
                <a:cs typeface="Arial" pitchFamily="34" charset="0"/>
              </a:rPr>
              <a:t> rem{</a:t>
            </a:r>
            <a:r>
              <a:rPr lang="en-US" sz="1100" dirty="0" err="1">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rem = </a:t>
            </a:r>
            <a:r>
              <a:rPr lang="en-US" sz="1100" dirty="0" err="1" smtClean="0">
                <a:solidFill>
                  <a:prstClr val="black"/>
                </a:solidFill>
                <a:latin typeface="Consolas" panose="020B0609020204030204" pitchFamily="49" charset="0"/>
                <a:cs typeface="Arial" pitchFamily="34" charset="0"/>
              </a:rPr>
              <a:t>m%n</a:t>
            </a:r>
            <a:r>
              <a:rPr lang="en-US" sz="11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100" dirty="0">
                <a:solidFill>
                  <a:prstClr val="black"/>
                </a:solidFill>
                <a:latin typeface="Consolas" panose="020B0609020204030204" pitchFamily="49" charset="0"/>
                <a:cs typeface="Arial" pitchFamily="34" charset="0"/>
              </a:rPr>
              <a:t> </a:t>
            </a:r>
            <a:r>
              <a:rPr lang="en-US" sz="11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100" dirty="0">
              <a:solidFill>
                <a:prstClr val="black"/>
              </a:solidFill>
              <a:latin typeface="Consolas" panose="020B0609020204030204" pitchFamily="49" charset="0"/>
              <a:cs typeface="Arial" pitchFamily="34" charset="0"/>
            </a:endParaRPr>
          </a:p>
          <a:p>
            <a:pPr eaLnBrk="0" hangingPunct="0">
              <a:spcBef>
                <a:spcPct val="20000"/>
              </a:spcBef>
            </a:pPr>
            <a:r>
              <a:rPr lang="en-US" sz="11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100" dirty="0" smtClean="0">
                <a:solidFill>
                  <a:prstClr val="black"/>
                </a:solidFill>
                <a:latin typeface="Consolas" panose="020B0609020204030204" pitchFamily="49" charset="0"/>
                <a:cs typeface="Arial" pitchFamily="34" charset="0"/>
              </a:rPr>
              <a:t>}</a:t>
            </a:r>
            <a:endParaRPr lang="en-CA" sz="1600" dirty="0"/>
          </a:p>
        </p:txBody>
      </p:sp>
      <p:sp>
        <p:nvSpPr>
          <p:cNvPr id="25" name="Rounded Rectangle 24"/>
          <p:cNvSpPr/>
          <p:nvPr/>
        </p:nvSpPr>
        <p:spPr>
          <a:xfrm>
            <a:off x="6939386" y="4692193"/>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6" name="Rectangle 25"/>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07245059"/>
      </p:ext>
    </p:extLst>
  </p:cSld>
  <p:clrMapOvr>
    <a:masterClrMapping/>
  </p:clrMapOvr>
  <mc:AlternateContent xmlns:mc="http://schemas.openxmlformats.org/markup-compatibility/2006">
    <mc:Choice xmlns:p14="http://schemas.microsoft.com/office/powerpoint/2010/main" Requires="p14">
      <p:transition spd="slow" p14:dur="2000" advTm="6668"/>
    </mc:Choice>
    <mc:Fallback>
      <p:transition spd="slow" advTm="6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Review of functions</a:t>
            </a:r>
            <a:endParaRPr lang="en-CA" dirty="0"/>
          </a:p>
        </p:txBody>
      </p:sp>
      <p:sp>
        <p:nvSpPr>
          <p:cNvPr id="3" name="Content Placeholder 2"/>
          <p:cNvSpPr>
            <a:spLocks noGrp="1"/>
          </p:cNvSpPr>
          <p:nvPr>
            <p:ph idx="1"/>
          </p:nvPr>
        </p:nvSpPr>
        <p:spPr/>
        <p:txBody>
          <a:bodyPr/>
          <a:lstStyle/>
          <a:p>
            <a:r>
              <a:rPr lang="en-US" dirty="0" smtClean="0"/>
              <a:t>Recall the behavior of a function:</a:t>
            </a:r>
          </a:p>
          <a:p>
            <a:pPr lvl="1"/>
            <a:r>
              <a:rPr lang="en-US" dirty="0" smtClean="0"/>
              <a:t>A function is called from within another function</a:t>
            </a:r>
          </a:p>
          <a:p>
            <a:pPr lvl="2"/>
            <a:r>
              <a:rPr lang="en-US" dirty="0" smtClean="0"/>
              <a:t>It is passed arguments</a:t>
            </a:r>
          </a:p>
          <a:p>
            <a:pPr lvl="2"/>
            <a:r>
              <a:rPr lang="en-US" dirty="0" smtClean="0"/>
              <a:t>When it returns, it generally returns some value</a:t>
            </a:r>
            <a:endParaRPr lang="en-US" dirty="0"/>
          </a:p>
          <a:p>
            <a:r>
              <a:rPr lang="en-US" dirty="0" smtClean="0"/>
              <a:t>You cannot </a:t>
            </a:r>
            <a:r>
              <a:rPr lang="en-US" i="1" dirty="0" smtClean="0"/>
              <a:t>jump</a:t>
            </a:r>
            <a:r>
              <a:rPr lang="en-US" dirty="0"/>
              <a:t> </a:t>
            </a:r>
            <a:r>
              <a:rPr lang="en-US" dirty="0" smtClean="0"/>
              <a:t>into the middle of a function</a:t>
            </a:r>
          </a:p>
          <a:p>
            <a:r>
              <a:rPr lang="en-US" dirty="0" smtClean="0"/>
              <a:t>Once a function returns:</a:t>
            </a:r>
          </a:p>
          <a:p>
            <a:pPr lvl="1"/>
            <a:r>
              <a:rPr lang="en-US" dirty="0" smtClean="0"/>
              <a:t>You cannot you go back to continue executing a function</a:t>
            </a:r>
          </a:p>
          <a:p>
            <a:pPr lvl="1"/>
            <a:r>
              <a:rPr lang="en-US" dirty="0" smtClean="0"/>
              <a:t>You cannot access the parameters or any local variables</a:t>
            </a:r>
          </a:p>
          <a:p>
            <a:r>
              <a:rPr lang="en-US" dirty="0" smtClean="0"/>
              <a:t>Functions may call other functions,</a:t>
            </a:r>
          </a:p>
          <a:p>
            <a:pPr marL="0" indent="0">
              <a:buNone/>
            </a:pPr>
            <a:r>
              <a:rPr lang="en-US" dirty="0"/>
              <a:t>	</a:t>
            </a:r>
            <a:r>
              <a:rPr lang="en-US" dirty="0" smtClean="0"/>
              <a:t>and those functions may call others</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78213"/>
    </mc:Choice>
    <mc:Fallback>
      <p:transition spd="slow" advTm="78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t>The function </a:t>
            </a:r>
            <a:r>
              <a:rPr lang="en-US" dirty="0" smtClean="0">
                <a:latin typeface="Consolas" panose="020B0609020204030204" pitchFamily="49" charset="0"/>
              </a:rPr>
              <a:t>main()</a:t>
            </a:r>
            <a:r>
              <a:rPr lang="en-US" dirty="0" smtClean="0"/>
              <a:t> can now access</a:t>
            </a:r>
            <a:br>
              <a:rPr lang="en-US" dirty="0" smtClean="0"/>
            </a:br>
            <a:r>
              <a:rPr lang="en-US" dirty="0" smtClean="0"/>
              <a:t>and use that returned value</a:t>
            </a:r>
          </a:p>
          <a:p>
            <a:pPr lvl="1"/>
            <a:r>
              <a:rPr lang="en-US" dirty="0" smtClean="0"/>
              <a:t>In this case, the returned value is</a:t>
            </a:r>
            <a:br>
              <a:rPr lang="en-US" dirty="0" smtClean="0"/>
            </a:br>
            <a:r>
              <a:rPr lang="en-US" dirty="0" smtClean="0"/>
              <a:t>immediately passed to a function to</a:t>
            </a:r>
            <a:br>
              <a:rPr lang="en-US" dirty="0" smtClean="0"/>
            </a:br>
            <a:r>
              <a:rPr lang="en-US" dirty="0" smtClean="0"/>
              <a:t>print that value</a:t>
            </a:r>
          </a:p>
        </p:txBody>
      </p:sp>
      <p:graphicFrame>
        <p:nvGraphicFramePr>
          <p:cNvPr id="14" name="Table 13"/>
          <p:cNvGraphicFramePr>
            <a:graphicFrameLocks noGrp="1"/>
          </p:cNvGraphicFramePr>
          <p:nvPr>
            <p:extLst>
              <p:ext uri="{D42A27DB-BD31-4B8C-83A1-F6EECF244321}">
                <p14:modId xmlns:p14="http://schemas.microsoft.com/office/powerpoint/2010/main" val="2132751647"/>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solidFill>
                            <a:schemeClr val="bg1">
                              <a:lumMod val="65000"/>
                            </a:schemeClr>
                          </a:solidFill>
                          <a:latin typeface="Consolas" panose="020B0609020204030204" pitchFamily="49" charset="0"/>
                        </a:rPr>
                        <a:t>0</a:t>
                      </a:r>
                      <a:endParaRPr lang="en-CA" sz="1600" dirty="0" smtClean="0">
                        <a:solidFill>
                          <a:schemeClr val="bg1">
                            <a:lumMod val="65000"/>
                          </a:schemeClr>
                        </a:solidFill>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solidFill>
                            <a:schemeClr val="bg1">
                              <a:lumMod val="65000"/>
                            </a:schemeClr>
                          </a:solidFill>
                          <a:latin typeface="Consolas" panose="020B0609020204030204" pitchFamily="49" charset="0"/>
                        </a:rPr>
                        <a:t>52</a:t>
                      </a:r>
                      <a:endParaRPr lang="en-CA" sz="1600" dirty="0" smtClean="0">
                        <a:solidFill>
                          <a:schemeClr val="bg1">
                            <a:lumMod val="65000"/>
                          </a:schemeClr>
                        </a:solidFill>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solidFill>
                            <a:schemeClr val="bg1">
                              <a:lumMod val="65000"/>
                            </a:schemeClr>
                          </a:solidFill>
                          <a:latin typeface="Consolas" panose="020B0609020204030204" pitchFamily="49" charset="0"/>
                        </a:rPr>
                        <a:t>13</a:t>
                      </a:r>
                      <a:endParaRPr lang="en-CA" sz="1600" dirty="0" smtClean="0">
                        <a:solidFill>
                          <a:schemeClr val="bg1">
                            <a:lumMod val="65000"/>
                          </a:schemeClr>
                        </a:solidFill>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13</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schemeClr val="bg1">
                    <a:lumMod val="65000"/>
                  </a:schemeClr>
                </a:solidFill>
                <a:latin typeface="Consolas" panose="020B0609020204030204" pitchFamily="49" charset="0"/>
              </a:rPr>
              <a:t>n</a:t>
            </a:r>
            <a:endParaRPr lang="en-CA" sz="1600" dirty="0">
              <a:solidFill>
                <a:schemeClr val="bg1">
                  <a:lumMod val="65000"/>
                </a:schemeClr>
              </a:solidFill>
            </a:endParaRPr>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solidFill>
                  <a:schemeClr val="bg1">
                    <a:lumMod val="65000"/>
                  </a:schemeClr>
                </a:solidFill>
                <a:latin typeface="Consolas" panose="020B0609020204030204" pitchFamily="49" charset="0"/>
              </a:rPr>
              <a:t>tmp</a:t>
            </a:r>
            <a:endParaRPr lang="en-CA" sz="1600" dirty="0">
              <a:solidFill>
                <a:schemeClr val="bg1">
                  <a:lumMod val="65000"/>
                </a:schemeClr>
              </a:solidFill>
            </a:endParaRPr>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solidFill>
                  <a:schemeClr val="bg1">
                    <a:lumMod val="65000"/>
                  </a:schemeClr>
                </a:solidFill>
                <a:latin typeface="Consolas" panose="020B0609020204030204" pitchFamily="49" charset="0"/>
              </a:rPr>
              <a:t>rem</a:t>
            </a:r>
            <a:endParaRPr lang="en-CA" sz="1600" dirty="0">
              <a:solidFill>
                <a:schemeClr val="bg1">
                  <a:lumMod val="65000"/>
                </a:schemeClr>
              </a:solidFill>
            </a:endParaRPr>
          </a:p>
        </p:txBody>
      </p:sp>
      <p:sp>
        <p:nvSpPr>
          <p:cNvPr id="23" name="Rectangle 22"/>
          <p:cNvSpPr/>
          <p:nvPr/>
        </p:nvSpPr>
        <p:spPr>
          <a:xfrm>
            <a:off x="539552" y="3341310"/>
            <a:ext cx="4104456" cy="1815882"/>
          </a:xfrm>
          <a:prstGeom prst="rect">
            <a:avLst/>
          </a:prstGeom>
        </p:spPr>
        <p:txBody>
          <a:bodyPr wrap="square">
            <a:spAutoFit/>
          </a:bodyPr>
          <a:lstStyle/>
          <a:p>
            <a:r>
              <a:rPr lang="en-US" sz="1400" dirty="0" err="1">
                <a:latin typeface="Consolas" panose="020B0609020204030204" pitchFamily="49" charset="0"/>
              </a:rPr>
              <a:t>int</a:t>
            </a:r>
            <a:r>
              <a:rPr lang="en-US" sz="1400" dirty="0">
                <a:latin typeface="Consolas" panose="020B0609020204030204" pitchFamily="49" charset="0"/>
              </a:rPr>
              <a:t> main() {</a:t>
            </a:r>
          </a:p>
          <a:p>
            <a:r>
              <a:rPr lang="en-US" sz="1400" dirty="0">
                <a:latin typeface="Consolas" panose="020B0609020204030204" pitchFamily="49" charset="0"/>
              </a:rPr>
              <a:t>    unsigned </a:t>
            </a:r>
            <a:r>
              <a:rPr lang="en-US" sz="1400" dirty="0" err="1">
                <a:latin typeface="Consolas" panose="020B0609020204030204" pitchFamily="49" charset="0"/>
              </a:rPr>
              <a:t>int</a:t>
            </a:r>
            <a:r>
              <a:rPr lang="en-US" sz="1400" dirty="0">
                <a:latin typeface="Consolas" panose="020B0609020204030204" pitchFamily="49" charset="0"/>
              </a:rPr>
              <a:t> val1{42};</a:t>
            </a:r>
          </a:p>
          <a:p>
            <a:r>
              <a:rPr lang="en-US" sz="1400" dirty="0">
                <a:latin typeface="Consolas" panose="020B0609020204030204" pitchFamily="49" charset="0"/>
              </a:rPr>
              <a:t>    unsigned </a:t>
            </a:r>
            <a:r>
              <a:rPr lang="en-US" sz="1400" dirty="0" err="1">
                <a:latin typeface="Consolas" panose="020B0609020204030204" pitchFamily="49" charset="0"/>
              </a:rPr>
              <a:t>int</a:t>
            </a:r>
            <a:r>
              <a:rPr lang="en-US" sz="1400" dirty="0">
                <a:latin typeface="Consolas" panose="020B0609020204030204" pitchFamily="49" charset="0"/>
              </a:rPr>
              <a:t> val2{91};</a:t>
            </a:r>
          </a:p>
          <a:p>
            <a:endParaRPr lang="en-US" sz="1400" dirty="0">
              <a:latin typeface="Consolas" panose="020B0609020204030204" pitchFamily="49" charset="0"/>
            </a:endParaRPr>
          </a:p>
          <a:p>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a:latin typeface="Consolas" panose="020B0609020204030204" pitchFamily="49" charset="0"/>
              </a:rPr>
              <a:t>gcd</a:t>
            </a:r>
            <a:r>
              <a:rPr lang="en-US" sz="1400" dirty="0">
                <a:latin typeface="Consolas" panose="020B0609020204030204" pitchFamily="49" charset="0"/>
              </a:rPr>
              <a:t>( val1 + 10, val2 )</a:t>
            </a:r>
          </a:p>
          <a:p>
            <a:r>
              <a:rPr lang="en-US" sz="1400" dirty="0">
                <a:latin typeface="Consolas" panose="020B0609020204030204" pitchFamily="49" charset="0"/>
              </a:rPr>
              <a:t>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p>
          <a:p>
            <a:r>
              <a:rPr lang="en-US" sz="1400" dirty="0">
                <a:latin typeface="Consolas" panose="020B0609020204030204" pitchFamily="49" charset="0"/>
              </a:rPr>
              <a:t>    return 0;</a:t>
            </a:r>
          </a:p>
          <a:p>
            <a:r>
              <a:rPr lang="en-US" sz="1400" dirty="0">
                <a:latin typeface="Consolas" panose="020B0609020204030204" pitchFamily="49" charset="0"/>
              </a:rPr>
              <a:t>}</a:t>
            </a:r>
          </a:p>
        </p:txBody>
      </p:sp>
      <p:sp>
        <p:nvSpPr>
          <p:cNvPr id="25" name="Rectangle 24"/>
          <p:cNvSpPr/>
          <p:nvPr/>
        </p:nvSpPr>
        <p:spPr>
          <a:xfrm>
            <a:off x="7632072" y="4631835"/>
            <a:ext cx="1332416" cy="338554"/>
          </a:xfrm>
          <a:prstGeom prst="rect">
            <a:avLst/>
          </a:prstGeom>
        </p:spPr>
        <p:txBody>
          <a:bodyPr wrap="none">
            <a:spAutoFit/>
          </a:bodyPr>
          <a:lstStyle/>
          <a:p>
            <a:r>
              <a:rPr lang="en-US" sz="1600" i="1" dirty="0" smtClean="0">
                <a:solidFill>
                  <a:srgbClr val="FF4747"/>
                </a:solidFill>
                <a:latin typeface="Georgia" panose="02040502050405020303" pitchFamily="18" charset="0"/>
              </a:rPr>
              <a:t>return</a:t>
            </a:r>
            <a:r>
              <a:rPr lang="en-CA" sz="1600" i="1" dirty="0" smtClean="0">
                <a:solidFill>
                  <a:srgbClr val="FF4747"/>
                </a:solidFill>
                <a:latin typeface="Georgia" panose="02040502050405020303" pitchFamily="18" charset="0"/>
              </a:rPr>
              <a:t> value</a:t>
            </a:r>
            <a:endParaRPr lang="en-US" sz="1600" i="1" dirty="0" smtClean="0">
              <a:solidFill>
                <a:srgbClr val="FF4747"/>
              </a:solidFill>
              <a:latin typeface="Georgia" panose="02040502050405020303" pitchFamily="18" charset="0"/>
            </a:endParaRPr>
          </a:p>
        </p:txBody>
      </p:sp>
      <p:sp>
        <p:nvSpPr>
          <p:cNvPr id="27" name="Rectangle 26"/>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8" name="Rectangle 27"/>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63624222"/>
      </p:ext>
    </p:extLst>
  </p:cSld>
  <p:clrMapOvr>
    <a:masterClrMapping/>
  </p:clrMapOvr>
  <mc:AlternateContent xmlns:mc="http://schemas.openxmlformats.org/markup-compatibility/2006">
    <mc:Choice xmlns:p14="http://schemas.microsoft.com/office/powerpoint/2010/main" Requires="p14">
      <p:transition spd="slow" p14:dur="2000" advTm="55966"/>
    </mc:Choice>
    <mc:Fallback>
      <p:transition spd="slow" advTm="55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t>A few observations:</a:t>
            </a:r>
          </a:p>
          <a:p>
            <a:pPr lvl="1"/>
            <a:r>
              <a:rPr lang="en-US" dirty="0" smtClean="0"/>
              <a:t>The scopes of </a:t>
            </a:r>
            <a:r>
              <a:rPr lang="en-US" dirty="0" err="1" smtClean="0">
                <a:latin typeface="Consolas" panose="020B0609020204030204" pitchFamily="49" charset="0"/>
              </a:rPr>
              <a:t>tmp</a:t>
            </a:r>
            <a:r>
              <a:rPr lang="en-US" dirty="0" smtClean="0"/>
              <a:t> and </a:t>
            </a:r>
            <a:r>
              <a:rPr lang="en-US" dirty="0" smtClean="0">
                <a:latin typeface="Consolas" panose="020B0609020204030204" pitchFamily="49" charset="0"/>
              </a:rPr>
              <a:t>rem</a:t>
            </a:r>
            <a:r>
              <a:rPr lang="en-US" dirty="0" smtClean="0"/>
              <a:t> do not</a:t>
            </a:r>
            <a:br>
              <a:rPr lang="en-US" dirty="0" smtClean="0"/>
            </a:br>
            <a:r>
              <a:rPr lang="en-US" dirty="0" smtClean="0"/>
              <a:t>overlap, so almost all compilers would</a:t>
            </a:r>
            <a:br>
              <a:rPr lang="en-US" dirty="0" smtClean="0"/>
            </a:br>
            <a:r>
              <a:rPr lang="en-US" dirty="0" smtClean="0"/>
              <a:t>use the same memory location for each</a:t>
            </a:r>
          </a:p>
          <a:p>
            <a:pPr lvl="1"/>
            <a:r>
              <a:rPr lang="en-US" dirty="0" smtClean="0"/>
              <a:t>Much more information must be put</a:t>
            </a:r>
            <a:r>
              <a:rPr lang="en-US" dirty="0"/>
              <a:t/>
            </a:r>
            <a:br>
              <a:rPr lang="en-US" dirty="0"/>
            </a:br>
            <a:r>
              <a:rPr lang="en-US" dirty="0" smtClean="0"/>
              <a:t>on the stack</a:t>
            </a:r>
          </a:p>
        </p:txBody>
      </p:sp>
      <p:graphicFrame>
        <p:nvGraphicFramePr>
          <p:cNvPr id="14" name="Table 13"/>
          <p:cNvGraphicFramePr>
            <a:graphicFrameLocks noGrp="1"/>
          </p:cNvGraphicFramePr>
          <p:nvPr>
            <p:extLst>
              <p:ext uri="{D42A27DB-BD31-4B8C-83A1-F6EECF244321}">
                <p14:modId xmlns:p14="http://schemas.microsoft.com/office/powerpoint/2010/main" val="1153678933"/>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solidFill>
                            <a:schemeClr val="tx1"/>
                          </a:solidFill>
                          <a:latin typeface="Consolas" panose="020B0609020204030204" pitchFamily="49" charset="0"/>
                        </a:rPr>
                        <a:t>0</a:t>
                      </a:r>
                      <a:endParaRPr lang="en-CA" sz="1600" dirty="0" smtClean="0">
                        <a:solidFill>
                          <a:schemeClr val="tx1"/>
                        </a:solidFill>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solidFill>
                            <a:schemeClr val="tx1"/>
                          </a:solidFill>
                          <a:latin typeface="Consolas" panose="020B0609020204030204" pitchFamily="49" charset="0"/>
                        </a:rPr>
                        <a:t>52</a:t>
                      </a:r>
                      <a:endParaRPr lang="en-CA" sz="1600" dirty="0" smtClean="0">
                        <a:solidFill>
                          <a:schemeClr val="tx1"/>
                        </a:solidFill>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solidFill>
                            <a:schemeClr val="tx1"/>
                          </a:solidFill>
                          <a:latin typeface="Consolas" panose="020B0609020204030204" pitchFamily="49" charset="0"/>
                        </a:rPr>
                        <a:t>13</a:t>
                      </a:r>
                      <a:endParaRPr lang="en-CA" sz="1600" dirty="0" smtClean="0">
                        <a:solidFill>
                          <a:schemeClr val="tx1"/>
                        </a:solidFill>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13</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latin typeface="Consolas" panose="020B0609020204030204" pitchFamily="49" charset="0"/>
              </a:rPr>
              <a:t>n</a:t>
            </a:r>
            <a:endParaRPr lang="en-CA" sz="1600" dirty="0"/>
          </a:p>
        </p:txBody>
      </p:sp>
      <p:cxnSp>
        <p:nvCxnSpPr>
          <p:cNvPr id="18" name="Straight Arrow Connector 17"/>
          <p:cNvCxnSpPr/>
          <p:nvPr/>
        </p:nvCxnSpPr>
        <p:spPr>
          <a:xfrm>
            <a:off x="5580112" y="2204864"/>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1844824"/>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7740352" y="3191675"/>
            <a:ext cx="521297" cy="338554"/>
          </a:xfrm>
          <a:prstGeom prst="rect">
            <a:avLst/>
          </a:prstGeom>
        </p:spPr>
        <p:txBody>
          <a:bodyPr wrap="none">
            <a:spAutoFit/>
          </a:bodyPr>
          <a:lstStyle/>
          <a:p>
            <a:r>
              <a:rPr lang="en-US" sz="1600" dirty="0" err="1" smtClean="0">
                <a:latin typeface="Consolas" panose="020B0609020204030204" pitchFamily="49" charset="0"/>
              </a:rPr>
              <a:t>tmp</a:t>
            </a:r>
            <a:endParaRPr lang="en-CA" sz="1600" dirty="0"/>
          </a:p>
        </p:txBody>
      </p:sp>
      <p:sp>
        <p:nvSpPr>
          <p:cNvPr id="21" name="Rectangle 20"/>
          <p:cNvSpPr/>
          <p:nvPr/>
        </p:nvSpPr>
        <p:spPr>
          <a:xfrm>
            <a:off x="7740352" y="2457384"/>
            <a:ext cx="521297" cy="338554"/>
          </a:xfrm>
          <a:prstGeom prst="rect">
            <a:avLst/>
          </a:prstGeom>
        </p:spPr>
        <p:txBody>
          <a:bodyPr wrap="none">
            <a:spAutoFit/>
          </a:bodyPr>
          <a:lstStyle/>
          <a:p>
            <a:r>
              <a:rPr lang="en-US" sz="1600" dirty="0" smtClean="0">
                <a:latin typeface="Consolas" panose="020B0609020204030204" pitchFamily="49" charset="0"/>
              </a:rPr>
              <a:t>rem</a:t>
            </a:r>
            <a:endParaRPr lang="en-CA" sz="1600" dirty="0"/>
          </a:p>
        </p:txBody>
      </p:sp>
      <p:sp>
        <p:nvSpPr>
          <p:cNvPr id="27" name="Rectangle 26"/>
          <p:cNvSpPr/>
          <p:nvPr/>
        </p:nvSpPr>
        <p:spPr>
          <a:xfrm>
            <a:off x="7740352" y="4629248"/>
            <a:ext cx="296876" cy="338554"/>
          </a:xfrm>
          <a:prstGeom prst="rect">
            <a:avLst/>
          </a:prstGeom>
        </p:spPr>
        <p:txBody>
          <a:bodyPr wrap="none">
            <a:spAutoFit/>
          </a:bodyPr>
          <a:lstStyle/>
          <a:p>
            <a:r>
              <a:rPr lang="en-US" sz="1600" dirty="0" smtClean="0">
                <a:latin typeface="Consolas" panose="020B0609020204030204" pitchFamily="49" charset="0"/>
              </a:rPr>
              <a:t>m</a:t>
            </a:r>
            <a:endParaRPr lang="en-CA" sz="1600" dirty="0"/>
          </a:p>
        </p:txBody>
      </p:sp>
      <p:sp>
        <p:nvSpPr>
          <p:cNvPr id="29" name="Rectangle 28"/>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36213876"/>
      </p:ext>
    </p:extLst>
  </p:cSld>
  <p:clrMapOvr>
    <a:masterClrMapping/>
  </p:clrMapOvr>
  <mc:AlternateContent xmlns:mc="http://schemas.openxmlformats.org/markup-compatibility/2006">
    <mc:Choice xmlns:p14="http://schemas.microsoft.com/office/powerpoint/2010/main" Requires="p14">
      <p:transition spd="slow" p14:dur="2000" advTm="56984"/>
    </mc:Choice>
    <mc:Fallback>
      <p:transition spd="slow" advTm="56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smtClean="0">
                <a:latin typeface="Consolas" panose="020B0609020204030204" pitchFamily="49" charset="0"/>
              </a:rPr>
              <a:t>is_prime</a:t>
            </a:r>
            <a:r>
              <a:rPr lang="en-US" dirty="0" smtClean="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t>Consider the following:</a:t>
            </a:r>
          </a:p>
          <a:p>
            <a:pPr marL="457200" lvl="1" indent="0">
              <a:buNone/>
            </a:pPr>
            <a:r>
              <a:rPr lang="en-US" sz="1300" dirty="0" smtClean="0">
                <a:latin typeface="Consolas" panose="020B0609020204030204" pitchFamily="49" charset="0"/>
              </a:rPr>
              <a:t>#include &lt;</a:t>
            </a:r>
            <a:r>
              <a:rPr lang="en-US" sz="1300" dirty="0" err="1" smtClean="0">
                <a:latin typeface="Consolas" panose="020B0609020204030204" pitchFamily="49" charset="0"/>
              </a:rPr>
              <a:t>iostream</a:t>
            </a:r>
            <a:r>
              <a:rPr lang="en-US" sz="1300" dirty="0" smtClean="0">
                <a:latin typeface="Consolas" panose="020B0609020204030204" pitchFamily="49" charset="0"/>
              </a:rPr>
              <a:t>&gt;</a:t>
            </a:r>
          </a:p>
          <a:p>
            <a:pPr marL="457200" lvl="1" indent="0">
              <a:buNone/>
            </a:pPr>
            <a:endParaRPr lang="en-US" sz="1300" dirty="0">
              <a:latin typeface="Consolas" panose="020B0609020204030204" pitchFamily="49" charset="0"/>
            </a:endParaRPr>
          </a:p>
          <a:p>
            <a:pPr marL="457200" lvl="1" indent="0">
              <a:buNone/>
            </a:pPr>
            <a:r>
              <a:rPr lang="en-US" sz="1300" dirty="0" smtClean="0">
                <a:latin typeface="Consolas" panose="020B0609020204030204" pitchFamily="49" charset="0"/>
              </a:rPr>
              <a:t>// Function declarations</a:t>
            </a:r>
          </a:p>
          <a:p>
            <a:pPr marL="457200" lvl="1" indent="0">
              <a:buNone/>
            </a:pPr>
            <a:r>
              <a:rPr lang="en-US" sz="1300" dirty="0" err="1" smtClean="0">
                <a:latin typeface="Consolas" panose="020B0609020204030204" pitchFamily="49" charset="0"/>
              </a:rPr>
              <a:t>int</a:t>
            </a:r>
            <a:r>
              <a:rPr lang="en-US" sz="1300" dirty="0" smtClean="0">
                <a:latin typeface="Consolas" panose="020B0609020204030204" pitchFamily="49" charset="0"/>
              </a:rPr>
              <a:t> main();</a:t>
            </a:r>
          </a:p>
          <a:p>
            <a:pPr marL="457200" lvl="1" indent="0">
              <a:buNone/>
            </a:pPr>
            <a:r>
              <a:rPr lang="en-US" sz="1300" dirty="0" err="1" smtClean="0">
                <a:latin typeface="Consolas" panose="020B0609020204030204" pitchFamily="49" charset="0"/>
              </a:rPr>
              <a:t>int</a:t>
            </a:r>
            <a:r>
              <a:rPr lang="en-US" sz="1300" dirty="0" smtClean="0">
                <a:latin typeface="Consolas" panose="020B0609020204030204" pitchFamily="49" charset="0"/>
              </a:rPr>
              <a:t> </a:t>
            </a:r>
            <a:r>
              <a:rPr lang="en-US" sz="1300" dirty="0" err="1" smtClean="0">
                <a:latin typeface="Consolas" panose="020B0609020204030204" pitchFamily="49" charset="0"/>
              </a:rPr>
              <a:t>nprimes</a:t>
            </a:r>
            <a:r>
              <a:rPr lang="en-US" sz="1300" dirty="0" smtClean="0">
                <a:latin typeface="Consolas" panose="020B0609020204030204" pitchFamily="49" charset="0"/>
              </a:rPr>
              <a:t>( </a:t>
            </a:r>
            <a:r>
              <a:rPr lang="en-US" sz="1300" dirty="0" err="1" smtClean="0">
                <a:latin typeface="Consolas" panose="020B0609020204030204" pitchFamily="49" charset="0"/>
              </a:rPr>
              <a:t>int</a:t>
            </a:r>
            <a:r>
              <a:rPr lang="en-US" sz="1300" dirty="0" smtClean="0">
                <a:latin typeface="Consolas" panose="020B0609020204030204" pitchFamily="49" charset="0"/>
              </a:rPr>
              <a:t> n );</a:t>
            </a:r>
          </a:p>
          <a:p>
            <a:pPr marL="457200" lvl="1" indent="0">
              <a:buNone/>
            </a:pPr>
            <a:endParaRPr lang="en-US" sz="1300" dirty="0" smtClean="0">
              <a:latin typeface="Consolas" panose="020B0609020204030204" pitchFamily="49" charset="0"/>
            </a:endParaRPr>
          </a:p>
          <a:p>
            <a:pPr marL="457200" lvl="1" indent="0">
              <a:buNone/>
            </a:pPr>
            <a:r>
              <a:rPr lang="en-US" sz="1300" dirty="0" smtClean="0">
                <a:latin typeface="Consolas" panose="020B0609020204030204" pitchFamily="49" charset="0"/>
              </a:rPr>
              <a:t>// Function definitions</a:t>
            </a:r>
            <a:endParaRPr lang="en-US" sz="1300" dirty="0">
              <a:latin typeface="Consolas" panose="020B0609020204030204" pitchFamily="49" charset="0"/>
            </a:endParaRPr>
          </a:p>
          <a:p>
            <a:pPr marL="457200" lvl="1" indent="0">
              <a:buNone/>
            </a:pPr>
            <a:r>
              <a:rPr lang="en-US" sz="1300" dirty="0" err="1" smtClean="0">
                <a:latin typeface="Consolas" panose="020B0609020204030204" pitchFamily="49" charset="0"/>
              </a:rPr>
              <a:t>int</a:t>
            </a:r>
            <a:r>
              <a:rPr lang="en-US" sz="1300" dirty="0" smtClean="0">
                <a:latin typeface="Consolas" panose="020B0609020204030204" pitchFamily="49" charset="0"/>
              </a:rPr>
              <a:t> main() {</a:t>
            </a:r>
          </a:p>
          <a:p>
            <a:pPr marL="457200" lvl="1" indent="0">
              <a:buNone/>
            </a:pPr>
            <a:r>
              <a:rPr lang="en-US" sz="1300" dirty="0">
                <a:latin typeface="Consolas" panose="020B0609020204030204" pitchFamily="49" charset="0"/>
              </a:rPr>
              <a:t> </a:t>
            </a:r>
            <a:r>
              <a:rPr lang="en-US" sz="1300" dirty="0" smtClean="0">
                <a:latin typeface="Consolas" panose="020B0609020204030204" pitchFamily="49" charset="0"/>
              </a:rPr>
              <a:t>   </a:t>
            </a:r>
            <a:r>
              <a:rPr lang="en-US" sz="1300" dirty="0" err="1" smtClean="0">
                <a:latin typeface="Consolas" panose="020B0609020204030204" pitchFamily="49" charset="0"/>
              </a:rPr>
              <a:t>int</a:t>
            </a:r>
            <a:r>
              <a:rPr lang="en-US" sz="1300" dirty="0" smtClean="0">
                <a:latin typeface="Consolas" panose="020B0609020204030204" pitchFamily="49" charset="0"/>
              </a:rPr>
              <a:t> </a:t>
            </a:r>
            <a:r>
              <a:rPr lang="en-US" sz="1300" dirty="0" err="1" smtClean="0">
                <a:latin typeface="Consolas" panose="020B0609020204030204" pitchFamily="49" charset="0"/>
              </a:rPr>
              <a:t>num</a:t>
            </a:r>
            <a:r>
              <a:rPr lang="en-US" sz="1300" dirty="0" smtClean="0">
                <a:latin typeface="Consolas" panose="020B0609020204030204" pitchFamily="49" charset="0"/>
              </a:rPr>
              <a:t>{};</a:t>
            </a:r>
          </a:p>
          <a:p>
            <a:pPr marL="457200" lvl="1" indent="0">
              <a:buNone/>
            </a:pPr>
            <a:r>
              <a:rPr lang="en-US" sz="1300" dirty="0">
                <a:latin typeface="Consolas" panose="020B0609020204030204" pitchFamily="49" charset="0"/>
              </a:rPr>
              <a:t> </a:t>
            </a:r>
            <a:r>
              <a:rPr lang="en-US" sz="1300" dirty="0" smtClean="0">
                <a:latin typeface="Consolas" panose="020B0609020204030204" pitchFamily="49" charset="0"/>
              </a:rPr>
              <a:t>   </a:t>
            </a:r>
            <a:r>
              <a:rPr lang="en-US" sz="1300" dirty="0" err="1" smtClean="0">
                <a:latin typeface="Consolas" panose="020B0609020204030204" pitchFamily="49" charset="0"/>
              </a:rPr>
              <a:t>std</a:t>
            </a:r>
            <a:r>
              <a:rPr lang="en-US" sz="1300" dirty="0" smtClean="0">
                <a:latin typeface="Consolas" panose="020B0609020204030204" pitchFamily="49" charset="0"/>
              </a:rPr>
              <a:t>::</a:t>
            </a:r>
            <a:r>
              <a:rPr lang="en-US" sz="1300" dirty="0" err="1" smtClean="0">
                <a:latin typeface="Consolas" panose="020B0609020204030204" pitchFamily="49" charset="0"/>
              </a:rPr>
              <a:t>cout</a:t>
            </a:r>
            <a:r>
              <a:rPr lang="en-US" sz="1300" dirty="0" smtClean="0">
                <a:latin typeface="Consolas" panose="020B0609020204030204" pitchFamily="49" charset="0"/>
              </a:rPr>
              <a:t> &lt;&lt; "Enter a number: ";</a:t>
            </a:r>
          </a:p>
          <a:p>
            <a:pPr marL="457200" lvl="1" indent="0">
              <a:buNone/>
            </a:pPr>
            <a:r>
              <a:rPr lang="en-US" sz="1300" dirty="0">
                <a:latin typeface="Consolas" panose="020B0609020204030204" pitchFamily="49" charset="0"/>
              </a:rPr>
              <a:t> </a:t>
            </a:r>
            <a:r>
              <a:rPr lang="en-US" sz="1300" dirty="0" smtClean="0">
                <a:latin typeface="Consolas" panose="020B0609020204030204" pitchFamily="49" charset="0"/>
              </a:rPr>
              <a:t>   </a:t>
            </a:r>
            <a:r>
              <a:rPr lang="en-US" sz="1300" dirty="0" err="1" smtClean="0">
                <a:latin typeface="Consolas" panose="020B0609020204030204" pitchFamily="49" charset="0"/>
              </a:rPr>
              <a:t>std</a:t>
            </a:r>
            <a:r>
              <a:rPr lang="en-US" sz="1300" dirty="0" smtClean="0">
                <a:latin typeface="Consolas" panose="020B0609020204030204" pitchFamily="49" charset="0"/>
              </a:rPr>
              <a:t>::</a:t>
            </a:r>
            <a:r>
              <a:rPr lang="en-US" sz="1300" dirty="0" err="1" smtClean="0">
                <a:latin typeface="Consolas" panose="020B0609020204030204" pitchFamily="49" charset="0"/>
              </a:rPr>
              <a:t>cin</a:t>
            </a:r>
            <a:r>
              <a:rPr lang="en-US" sz="1300" dirty="0" smtClean="0">
                <a:latin typeface="Consolas" panose="020B0609020204030204" pitchFamily="49" charset="0"/>
              </a:rPr>
              <a:t> &gt;&gt; </a:t>
            </a:r>
            <a:r>
              <a:rPr lang="en-US" sz="1300" dirty="0" err="1" smtClean="0">
                <a:latin typeface="Consolas" panose="020B0609020204030204" pitchFamily="49" charset="0"/>
              </a:rPr>
              <a:t>num</a:t>
            </a:r>
            <a:r>
              <a:rPr lang="en-US" sz="1300" dirty="0" smtClean="0">
                <a:latin typeface="Consolas" panose="020B0609020204030204" pitchFamily="49" charset="0"/>
              </a:rPr>
              <a:t>;</a:t>
            </a:r>
          </a:p>
          <a:p>
            <a:pPr marL="457200" lvl="1" indent="0">
              <a:buNone/>
            </a:pPr>
            <a:endParaRPr lang="en-US" sz="1300" dirty="0" smtClean="0">
              <a:latin typeface="Consolas" panose="020B0609020204030204" pitchFamily="49" charset="0"/>
            </a:endParaRPr>
          </a:p>
          <a:p>
            <a:pPr marL="457200" lvl="1" indent="0">
              <a:buNone/>
            </a:pPr>
            <a:r>
              <a:rPr lang="en-US" sz="1300" dirty="0" smtClean="0">
                <a:latin typeface="Consolas" panose="020B0609020204030204" pitchFamily="49" charset="0"/>
              </a:rPr>
              <a:t>    </a:t>
            </a:r>
            <a:r>
              <a:rPr lang="en-US" sz="1300" dirty="0" err="1" smtClean="0">
                <a:latin typeface="Consolas" panose="020B0609020204030204" pitchFamily="49" charset="0"/>
              </a:rPr>
              <a:t>std</a:t>
            </a:r>
            <a:r>
              <a:rPr lang="en-US" sz="1300" dirty="0" smtClean="0">
                <a:latin typeface="Consolas" panose="020B0609020204030204" pitchFamily="49" charset="0"/>
              </a:rPr>
              <a:t>::</a:t>
            </a:r>
            <a:r>
              <a:rPr lang="en-US" sz="1300" dirty="0" err="1" smtClean="0">
                <a:latin typeface="Consolas" panose="020B0609020204030204" pitchFamily="49" charset="0"/>
              </a:rPr>
              <a:t>cout</a:t>
            </a:r>
            <a:r>
              <a:rPr lang="en-US" sz="1300" dirty="0" smtClean="0">
                <a:latin typeface="Consolas" panose="020B0609020204030204" pitchFamily="49" charset="0"/>
              </a:rPr>
              <a:t> &lt;&lt; </a:t>
            </a:r>
            <a:r>
              <a:rPr lang="en-US" sz="1300" dirty="0" err="1" smtClean="0">
                <a:latin typeface="Consolas" panose="020B0609020204030204" pitchFamily="49" charset="0"/>
              </a:rPr>
              <a:t>nprimes</a:t>
            </a:r>
            <a:r>
              <a:rPr lang="en-US" sz="1300" dirty="0" smtClean="0">
                <a:latin typeface="Consolas" panose="020B0609020204030204" pitchFamily="49" charset="0"/>
              </a:rPr>
              <a:t>( </a:t>
            </a:r>
            <a:r>
              <a:rPr lang="en-US" sz="1300" dirty="0" err="1" smtClean="0">
                <a:latin typeface="Consolas" panose="020B0609020204030204" pitchFamily="49" charset="0"/>
              </a:rPr>
              <a:t>num</a:t>
            </a:r>
            <a:r>
              <a:rPr lang="en-US" sz="1300" dirty="0" smtClean="0">
                <a:latin typeface="Consolas" panose="020B0609020204030204" pitchFamily="49" charset="0"/>
              </a:rPr>
              <a:t> )</a:t>
            </a:r>
          </a:p>
          <a:p>
            <a:pPr marL="457200" lvl="1" indent="0">
              <a:buNone/>
            </a:pPr>
            <a:r>
              <a:rPr lang="en-US" sz="1300" dirty="0">
                <a:latin typeface="Consolas" panose="020B0609020204030204" pitchFamily="49" charset="0"/>
              </a:rPr>
              <a:t> </a:t>
            </a:r>
            <a:r>
              <a:rPr lang="en-US" sz="1300" dirty="0" smtClean="0">
                <a:latin typeface="Consolas" panose="020B0609020204030204" pitchFamily="49" charset="0"/>
              </a:rPr>
              <a:t>             &lt;&lt; </a:t>
            </a:r>
            <a:r>
              <a:rPr lang="en-US" sz="1300" dirty="0" err="1" smtClean="0">
                <a:latin typeface="Consolas" panose="020B0609020204030204" pitchFamily="49" charset="0"/>
              </a:rPr>
              <a:t>std</a:t>
            </a:r>
            <a:r>
              <a:rPr lang="en-US" sz="1300" dirty="0" smtClean="0">
                <a:latin typeface="Consolas" panose="020B0609020204030204" pitchFamily="49" charset="0"/>
              </a:rPr>
              <a:t>::</a:t>
            </a:r>
            <a:r>
              <a:rPr lang="en-US" sz="1300" dirty="0" err="1" smtClean="0">
                <a:latin typeface="Consolas" panose="020B0609020204030204" pitchFamily="49" charset="0"/>
              </a:rPr>
              <a:t>endl</a:t>
            </a:r>
            <a:r>
              <a:rPr lang="en-US" sz="1300" dirty="0" smtClean="0">
                <a:latin typeface="Consolas" panose="020B0609020204030204" pitchFamily="49" charset="0"/>
              </a:rPr>
              <a:t>;</a:t>
            </a:r>
          </a:p>
          <a:p>
            <a:pPr marL="457200" lvl="1" indent="0">
              <a:buNone/>
            </a:pPr>
            <a:endParaRPr lang="en-US" sz="1300" dirty="0" smtClean="0">
              <a:latin typeface="Consolas" panose="020B0609020204030204" pitchFamily="49" charset="0"/>
            </a:endParaRPr>
          </a:p>
          <a:p>
            <a:pPr marL="457200" lvl="1" indent="0">
              <a:buNone/>
            </a:pPr>
            <a:r>
              <a:rPr lang="en-US" sz="1300" dirty="0" smtClean="0">
                <a:latin typeface="Consolas" panose="020B0609020204030204" pitchFamily="49" charset="0"/>
              </a:rPr>
              <a:t>    return 0;</a:t>
            </a:r>
          </a:p>
          <a:p>
            <a:pPr marL="457200" lvl="1" indent="0">
              <a:buNone/>
            </a:pPr>
            <a:r>
              <a:rPr lang="en-US" sz="1300" dirty="0" smtClean="0">
                <a:latin typeface="Consolas" panose="020B0609020204030204" pitchFamily="49" charset="0"/>
              </a:rPr>
              <a:t>}</a:t>
            </a:r>
          </a:p>
          <a:p>
            <a:pPr marL="457200" lvl="1" indent="0">
              <a:buNone/>
            </a:pPr>
            <a:endParaRPr lang="en-US" sz="1400" dirty="0">
              <a:latin typeface="Consolas" panose="020B0609020204030204" pitchFamily="49" charset="0"/>
            </a:endParaRPr>
          </a:p>
          <a:p>
            <a:pPr marL="457200" lvl="1" indent="0">
              <a:buNone/>
            </a:pPr>
            <a:endParaRPr lang="en-US" sz="1400" dirty="0">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59784276"/>
      </p:ext>
    </p:extLst>
  </p:cSld>
  <p:clrMapOvr>
    <a:masterClrMapping/>
  </p:clrMapOvr>
  <mc:AlternateContent xmlns:mc="http://schemas.openxmlformats.org/markup-compatibility/2006">
    <mc:Choice xmlns:p14="http://schemas.microsoft.com/office/powerpoint/2010/main" Requires="p14">
      <p:transition spd="slow" p14:dur="2000" advTm="35832"/>
    </mc:Choice>
    <mc:Fallback>
      <p:transition spd="slow" advTm="35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is_prime</a:t>
            </a:r>
            <a:r>
              <a:rPr lang="en-US" dirty="0">
                <a:latin typeface="Consolas" panose="020B0609020204030204" pitchFamily="49" charset="0"/>
              </a:rPr>
              <a:t>(…)</a:t>
            </a:r>
            <a:endParaRPr lang="en-CA" dirty="0"/>
          </a:p>
        </p:txBody>
      </p:sp>
      <p:sp>
        <p:nvSpPr>
          <p:cNvPr id="5" name="Rectangle 4"/>
          <p:cNvSpPr/>
          <p:nvPr/>
        </p:nvSpPr>
        <p:spPr>
          <a:xfrm>
            <a:off x="35496" y="1412776"/>
            <a:ext cx="4536504" cy="3822585"/>
          </a:xfrm>
          <a:prstGeom prst="rect">
            <a:avLst/>
          </a:prstGeom>
        </p:spPr>
        <p:txBody>
          <a:bodyPr wrap="square">
            <a:spAutoFit/>
          </a:bodyPr>
          <a:lstStyle/>
          <a:p>
            <a:pPr eaLnBrk="0" hangingPunct="0">
              <a:spcBef>
                <a:spcPct val="20000"/>
              </a:spcBef>
            </a:pPr>
            <a:r>
              <a:rPr lang="en-US" sz="1200" dirty="0" err="1" smtClean="0">
                <a:solidFill>
                  <a:prstClr val="black"/>
                </a:solidFill>
                <a:latin typeface="Consolas" panose="020B0609020204030204" pitchFamily="49" charset="0"/>
                <a:cs typeface="Arial" pitchFamily="34" charset="0"/>
              </a:rPr>
              <a:t>int</a:t>
            </a:r>
            <a:r>
              <a:rPr lang="en-US" sz="1200" dirty="0" smtClean="0">
                <a:solidFill>
                  <a:prstClr val="black"/>
                </a:solidFill>
                <a:latin typeface="Consolas" panose="020B0609020204030204" pitchFamily="49" charset="0"/>
                <a:cs typeface="Arial" pitchFamily="34" charset="0"/>
              </a:rPr>
              <a:t> </a:t>
            </a:r>
            <a:r>
              <a:rPr lang="en-US" sz="1200" dirty="0" err="1" smtClean="0">
                <a:solidFill>
                  <a:prstClr val="black"/>
                </a:solidFill>
                <a:latin typeface="Consolas" panose="020B0609020204030204" pitchFamily="49" charset="0"/>
                <a:cs typeface="Arial" pitchFamily="34" charset="0"/>
              </a:rPr>
              <a:t>nprimes</a:t>
            </a:r>
            <a:r>
              <a:rPr lang="en-US" sz="1200" dirty="0" smtClean="0">
                <a:solidFill>
                  <a:prstClr val="black"/>
                </a:solidFill>
                <a:latin typeface="Consolas" panose="020B0609020204030204" pitchFamily="49" charset="0"/>
                <a:cs typeface="Arial" pitchFamily="34" charset="0"/>
              </a:rPr>
              <a:t>( </a:t>
            </a:r>
            <a:r>
              <a:rPr lang="en-US" sz="1200" dirty="0" err="1" smtClean="0">
                <a:solidFill>
                  <a:prstClr val="black"/>
                </a:solidFill>
                <a:latin typeface="Consolas" panose="020B0609020204030204" pitchFamily="49" charset="0"/>
                <a:cs typeface="Arial" pitchFamily="34" charset="0"/>
              </a:rPr>
              <a:t>int</a:t>
            </a:r>
            <a:r>
              <a:rPr lang="en-US" sz="1200" dirty="0" smtClean="0">
                <a:solidFill>
                  <a:prstClr val="black"/>
                </a:solidFill>
                <a:latin typeface="Consolas" panose="020B0609020204030204" pitchFamily="49" charset="0"/>
                <a:cs typeface="Arial" pitchFamily="34" charset="0"/>
              </a:rPr>
              <a:t> n ) {</a:t>
            </a:r>
          </a:p>
          <a:p>
            <a:pPr eaLnBrk="0" hangingPunct="0">
              <a:spcBef>
                <a:spcPct val="20000"/>
              </a:spcBef>
            </a:pPr>
            <a:r>
              <a:rPr lang="en-US" sz="1200" dirty="0">
                <a:solidFill>
                  <a:prstClr val="black"/>
                </a:solidFill>
                <a:latin typeface="Consolas" panose="020B0609020204030204" pitchFamily="49" charset="0"/>
                <a:cs typeface="Arial" pitchFamily="34" charset="0"/>
              </a:rPr>
              <a:t> </a:t>
            </a:r>
            <a:r>
              <a:rPr lang="en-US" sz="1200" dirty="0" smtClean="0">
                <a:solidFill>
                  <a:prstClr val="black"/>
                </a:solidFill>
                <a:latin typeface="Consolas" panose="020B0609020204030204" pitchFamily="49" charset="0"/>
                <a:cs typeface="Arial" pitchFamily="34" charset="0"/>
              </a:rPr>
              <a:t>   if ( n &lt;= 1 ) {</a:t>
            </a:r>
          </a:p>
          <a:p>
            <a:pPr eaLnBrk="0" hangingPunct="0">
              <a:spcBef>
                <a:spcPct val="20000"/>
              </a:spcBef>
            </a:pPr>
            <a:r>
              <a:rPr lang="en-US" sz="1200" dirty="0">
                <a:solidFill>
                  <a:prstClr val="black"/>
                </a:solidFill>
                <a:latin typeface="Consolas" panose="020B0609020204030204" pitchFamily="49" charset="0"/>
                <a:cs typeface="Arial" pitchFamily="34" charset="0"/>
              </a:rPr>
              <a:t> </a:t>
            </a:r>
            <a:r>
              <a:rPr lang="en-US" sz="1200" dirty="0" smtClean="0">
                <a:solidFill>
                  <a:prstClr val="black"/>
                </a:solidFill>
                <a:latin typeface="Consolas" panose="020B0609020204030204" pitchFamily="49" charset="0"/>
                <a:cs typeface="Arial" pitchFamily="34" charset="0"/>
              </a:rPr>
              <a:t>       return 0;</a:t>
            </a:r>
          </a:p>
          <a:p>
            <a:pPr eaLnBrk="0" hangingPunct="0">
              <a:spcBef>
                <a:spcPct val="20000"/>
              </a:spcBef>
            </a:pPr>
            <a:r>
              <a:rPr lang="en-US" sz="1200" dirty="0">
                <a:solidFill>
                  <a:prstClr val="black"/>
                </a:solidFill>
                <a:latin typeface="Consolas" panose="020B0609020204030204" pitchFamily="49" charset="0"/>
                <a:cs typeface="Arial" pitchFamily="34" charset="0"/>
              </a:rPr>
              <a:t> </a:t>
            </a:r>
            <a:r>
              <a:rPr lang="en-US" sz="12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200" dirty="0" smtClean="0">
              <a:solidFill>
                <a:prstClr val="black"/>
              </a:solidFill>
              <a:latin typeface="Consolas" panose="020B0609020204030204" pitchFamily="49" charset="0"/>
              <a:cs typeface="Arial" pitchFamily="34" charset="0"/>
            </a:endParaRPr>
          </a:p>
          <a:p>
            <a:pPr eaLnBrk="0" hangingPunct="0">
              <a:spcBef>
                <a:spcPct val="20000"/>
              </a:spcBef>
            </a:pPr>
            <a:r>
              <a:rPr lang="en-US" sz="1200" dirty="0" smtClean="0">
                <a:solidFill>
                  <a:prstClr val="black"/>
                </a:solidFill>
                <a:latin typeface="Consolas" panose="020B0609020204030204" pitchFamily="49" charset="0"/>
                <a:cs typeface="Arial" pitchFamily="34" charset="0"/>
              </a:rPr>
              <a:t>    assert( n &gt;= 2 );</a:t>
            </a:r>
            <a:endParaRPr lang="en-US" sz="1200" dirty="0">
              <a:solidFill>
                <a:prstClr val="black"/>
              </a:solidFill>
              <a:latin typeface="Consolas" panose="020B0609020204030204" pitchFamily="49" charset="0"/>
              <a:cs typeface="Arial" pitchFamily="34" charset="0"/>
            </a:endParaRPr>
          </a:p>
          <a:p>
            <a:pPr eaLnBrk="0" hangingPunct="0">
              <a:spcBef>
                <a:spcPct val="20000"/>
              </a:spcBef>
            </a:pPr>
            <a:endParaRPr lang="en-US" sz="1200" dirty="0" smtClean="0">
              <a:solidFill>
                <a:prstClr val="black"/>
              </a:solidFill>
              <a:latin typeface="Consolas" panose="020B0609020204030204" pitchFamily="49" charset="0"/>
              <a:cs typeface="Arial" pitchFamily="34" charset="0"/>
            </a:endParaRPr>
          </a:p>
          <a:p>
            <a:pPr eaLnBrk="0" hangingPunct="0">
              <a:spcBef>
                <a:spcPct val="20000"/>
              </a:spcBef>
            </a:pPr>
            <a:r>
              <a:rPr lang="en-US" sz="1200" dirty="0">
                <a:solidFill>
                  <a:prstClr val="black"/>
                </a:solidFill>
                <a:latin typeface="Consolas" panose="020B0609020204030204" pitchFamily="49" charset="0"/>
                <a:cs typeface="Arial" pitchFamily="34" charset="0"/>
              </a:rPr>
              <a:t> </a:t>
            </a:r>
            <a:r>
              <a:rPr lang="en-US" sz="1200" dirty="0" smtClean="0">
                <a:solidFill>
                  <a:prstClr val="black"/>
                </a:solidFill>
                <a:latin typeface="Consolas" panose="020B0609020204030204" pitchFamily="49" charset="0"/>
                <a:cs typeface="Arial" pitchFamily="34" charset="0"/>
              </a:rPr>
              <a:t>   // 0 and 1 are not prime, 2 is prime</a:t>
            </a:r>
          </a:p>
          <a:p>
            <a:pPr eaLnBrk="0" hangingPunct="0">
              <a:spcBef>
                <a:spcPct val="20000"/>
              </a:spcBef>
            </a:pPr>
            <a:r>
              <a:rPr lang="en-US" sz="1200" dirty="0">
                <a:solidFill>
                  <a:prstClr val="black"/>
                </a:solidFill>
                <a:latin typeface="Consolas" panose="020B0609020204030204" pitchFamily="49" charset="0"/>
                <a:cs typeface="Arial" pitchFamily="34" charset="0"/>
              </a:rPr>
              <a:t> </a:t>
            </a:r>
            <a:r>
              <a:rPr lang="en-US" sz="1200" dirty="0" smtClean="0">
                <a:solidFill>
                  <a:prstClr val="black"/>
                </a:solidFill>
                <a:latin typeface="Consolas" panose="020B0609020204030204" pitchFamily="49" charset="0"/>
                <a:cs typeface="Arial" pitchFamily="34" charset="0"/>
              </a:rPr>
              <a:t>   //  - All other values initialized to being</a:t>
            </a:r>
          </a:p>
          <a:p>
            <a:pPr eaLnBrk="0" hangingPunct="0">
              <a:spcBef>
                <a:spcPct val="20000"/>
              </a:spcBef>
            </a:pPr>
            <a:r>
              <a:rPr lang="en-US" sz="1200" dirty="0">
                <a:solidFill>
                  <a:prstClr val="black"/>
                </a:solidFill>
                <a:latin typeface="Consolas" panose="020B0609020204030204" pitchFamily="49" charset="0"/>
                <a:cs typeface="Arial" pitchFamily="34" charset="0"/>
              </a:rPr>
              <a:t> </a:t>
            </a:r>
            <a:r>
              <a:rPr lang="en-US" sz="1200" dirty="0" smtClean="0">
                <a:solidFill>
                  <a:prstClr val="black"/>
                </a:solidFill>
                <a:latin typeface="Consolas" panose="020B0609020204030204" pitchFamily="49" charset="0"/>
                <a:cs typeface="Arial" pitchFamily="34" charset="0"/>
              </a:rPr>
              <a:t>   //    assumed to be not prime</a:t>
            </a:r>
            <a:endParaRPr lang="en-US" sz="1200" dirty="0">
              <a:solidFill>
                <a:prstClr val="black"/>
              </a:solidFill>
              <a:latin typeface="Consolas" panose="020B0609020204030204" pitchFamily="49" charset="0"/>
              <a:cs typeface="Arial" pitchFamily="34" charset="0"/>
            </a:endParaRPr>
          </a:p>
          <a:p>
            <a:pPr eaLnBrk="0" hangingPunct="0">
              <a:spcBef>
                <a:spcPct val="20000"/>
              </a:spcBef>
            </a:pPr>
            <a:r>
              <a:rPr lang="en-US" sz="1200" dirty="0" smtClean="0">
                <a:solidFill>
                  <a:prstClr val="black"/>
                </a:solidFill>
                <a:latin typeface="Consolas" panose="020B0609020204030204" pitchFamily="49" charset="0"/>
                <a:cs typeface="Arial" pitchFamily="34" charset="0"/>
              </a:rPr>
              <a:t>    bool </a:t>
            </a:r>
            <a:r>
              <a:rPr lang="en-US" sz="1200" dirty="0" err="1" smtClean="0">
                <a:solidFill>
                  <a:prstClr val="black"/>
                </a:solidFill>
                <a:latin typeface="Consolas" panose="020B0609020204030204" pitchFamily="49" charset="0"/>
                <a:cs typeface="Arial" pitchFamily="34" charset="0"/>
              </a:rPr>
              <a:t>is_prime</a:t>
            </a:r>
            <a:r>
              <a:rPr lang="en-US" sz="1200" dirty="0" smtClean="0">
                <a:solidFill>
                  <a:prstClr val="black"/>
                </a:solidFill>
                <a:latin typeface="Consolas" panose="020B0609020204030204" pitchFamily="49" charset="0"/>
                <a:cs typeface="Arial" pitchFamily="34" charset="0"/>
              </a:rPr>
              <a:t>[n + 1]{false, false, true};</a:t>
            </a:r>
          </a:p>
          <a:p>
            <a:pPr eaLnBrk="0" hangingPunct="0">
              <a:spcBef>
                <a:spcPct val="20000"/>
              </a:spcBef>
            </a:pPr>
            <a:endParaRPr lang="en-US" sz="1200" dirty="0" smtClean="0">
              <a:solidFill>
                <a:prstClr val="black"/>
              </a:solidFill>
              <a:latin typeface="Consolas" panose="020B0609020204030204" pitchFamily="49" charset="0"/>
              <a:cs typeface="Arial" pitchFamily="34" charset="0"/>
            </a:endParaRPr>
          </a:p>
          <a:p>
            <a:pPr eaLnBrk="0" hangingPunct="0">
              <a:spcBef>
                <a:spcPct val="20000"/>
              </a:spcBef>
            </a:pPr>
            <a:r>
              <a:rPr lang="en-US" sz="1200" dirty="0">
                <a:solidFill>
                  <a:prstClr val="black"/>
                </a:solidFill>
                <a:latin typeface="Consolas" panose="020B0609020204030204" pitchFamily="49" charset="0"/>
                <a:cs typeface="Arial" pitchFamily="34" charset="0"/>
              </a:rPr>
              <a:t> </a:t>
            </a:r>
            <a:r>
              <a:rPr lang="en-US" sz="1200" dirty="0" smtClean="0">
                <a:solidFill>
                  <a:prstClr val="black"/>
                </a:solidFill>
                <a:latin typeface="Consolas" panose="020B0609020204030204" pitchFamily="49" charset="0"/>
                <a:cs typeface="Arial" pitchFamily="34" charset="0"/>
              </a:rPr>
              <a:t>   // Assume all odd numbers &gt;= 3 are prime</a:t>
            </a:r>
          </a:p>
          <a:p>
            <a:pPr eaLnBrk="0" hangingPunct="0">
              <a:spcBef>
                <a:spcPct val="20000"/>
              </a:spcBef>
            </a:pPr>
            <a:r>
              <a:rPr lang="en-US" sz="1200" dirty="0">
                <a:solidFill>
                  <a:prstClr val="black"/>
                </a:solidFill>
                <a:latin typeface="Consolas" panose="020B0609020204030204" pitchFamily="49" charset="0"/>
                <a:cs typeface="Arial" pitchFamily="34" charset="0"/>
              </a:rPr>
              <a:t> </a:t>
            </a:r>
            <a:r>
              <a:rPr lang="en-US" sz="1200" dirty="0" smtClean="0">
                <a:solidFill>
                  <a:prstClr val="black"/>
                </a:solidFill>
                <a:latin typeface="Consolas" panose="020B0609020204030204" pitchFamily="49" charset="0"/>
                <a:cs typeface="Arial" pitchFamily="34" charset="0"/>
              </a:rPr>
              <a:t>   //  - all multiples of 2 are not prime</a:t>
            </a:r>
            <a:endParaRPr lang="en-US" sz="1200" dirty="0">
              <a:solidFill>
                <a:prstClr val="black"/>
              </a:solidFill>
              <a:latin typeface="Consolas" panose="020B0609020204030204" pitchFamily="49" charset="0"/>
              <a:cs typeface="Arial" pitchFamily="34" charset="0"/>
            </a:endParaRPr>
          </a:p>
          <a:p>
            <a:pPr eaLnBrk="0" hangingPunct="0">
              <a:spcBef>
                <a:spcPct val="20000"/>
              </a:spcBef>
            </a:pPr>
            <a:r>
              <a:rPr lang="en-US" sz="1200" dirty="0" smtClean="0">
                <a:solidFill>
                  <a:prstClr val="black"/>
                </a:solidFill>
                <a:latin typeface="Consolas" panose="020B0609020204030204" pitchFamily="49" charset="0"/>
                <a:cs typeface="Arial" pitchFamily="34" charset="0"/>
              </a:rPr>
              <a:t>    for ( </a:t>
            </a:r>
            <a:r>
              <a:rPr lang="en-US" sz="1200" dirty="0" err="1" smtClean="0">
                <a:solidFill>
                  <a:prstClr val="black"/>
                </a:solidFill>
                <a:latin typeface="Consolas" panose="020B0609020204030204" pitchFamily="49" charset="0"/>
                <a:cs typeface="Arial" pitchFamily="34" charset="0"/>
              </a:rPr>
              <a:t>int</a:t>
            </a:r>
            <a:r>
              <a:rPr lang="en-US" sz="1200" dirty="0" smtClean="0">
                <a:solidFill>
                  <a:prstClr val="black"/>
                </a:solidFill>
                <a:latin typeface="Consolas" panose="020B0609020204030204" pitchFamily="49" charset="0"/>
                <a:cs typeface="Arial" pitchFamily="34" charset="0"/>
              </a:rPr>
              <a:t> k{3}; k &lt;= n; k += 2 ) {</a:t>
            </a:r>
          </a:p>
          <a:p>
            <a:pPr eaLnBrk="0" hangingPunct="0">
              <a:spcBef>
                <a:spcPct val="20000"/>
              </a:spcBef>
            </a:pPr>
            <a:r>
              <a:rPr lang="en-US" sz="1200" dirty="0">
                <a:solidFill>
                  <a:prstClr val="black"/>
                </a:solidFill>
                <a:latin typeface="Consolas" panose="020B0609020204030204" pitchFamily="49" charset="0"/>
                <a:cs typeface="Arial" pitchFamily="34" charset="0"/>
              </a:rPr>
              <a:t> </a:t>
            </a:r>
            <a:r>
              <a:rPr lang="en-US" sz="1200" dirty="0" smtClean="0">
                <a:solidFill>
                  <a:prstClr val="black"/>
                </a:solidFill>
                <a:latin typeface="Consolas" panose="020B0609020204030204" pitchFamily="49" charset="0"/>
                <a:cs typeface="Arial" pitchFamily="34" charset="0"/>
              </a:rPr>
              <a:t>       </a:t>
            </a:r>
            <a:r>
              <a:rPr lang="en-US" sz="1200" dirty="0" err="1" smtClean="0">
                <a:solidFill>
                  <a:prstClr val="black"/>
                </a:solidFill>
                <a:latin typeface="Consolas" panose="020B0609020204030204" pitchFamily="49" charset="0"/>
                <a:cs typeface="Arial" pitchFamily="34" charset="0"/>
              </a:rPr>
              <a:t>is_prime</a:t>
            </a:r>
            <a:r>
              <a:rPr lang="en-US" sz="1200" dirty="0" smtClean="0">
                <a:solidFill>
                  <a:prstClr val="black"/>
                </a:solidFill>
                <a:latin typeface="Consolas" panose="020B0609020204030204" pitchFamily="49" charset="0"/>
                <a:cs typeface="Arial" pitchFamily="34" charset="0"/>
              </a:rPr>
              <a:t>[k] = true;</a:t>
            </a:r>
          </a:p>
          <a:p>
            <a:pPr eaLnBrk="0" hangingPunct="0">
              <a:spcBef>
                <a:spcPct val="20000"/>
              </a:spcBef>
            </a:pPr>
            <a:r>
              <a:rPr lang="en-US" sz="1200" dirty="0">
                <a:solidFill>
                  <a:prstClr val="black"/>
                </a:solidFill>
                <a:latin typeface="Consolas" panose="020B0609020204030204" pitchFamily="49" charset="0"/>
                <a:cs typeface="Arial" pitchFamily="34" charset="0"/>
              </a:rPr>
              <a:t> </a:t>
            </a:r>
            <a:r>
              <a:rPr lang="en-US" sz="1200" dirty="0" smtClean="0">
                <a:solidFill>
                  <a:prstClr val="black"/>
                </a:solidFill>
                <a:latin typeface="Consolas" panose="020B0609020204030204" pitchFamily="49" charset="0"/>
                <a:cs typeface="Arial" pitchFamily="34" charset="0"/>
              </a:rPr>
              <a:t>   }</a:t>
            </a:r>
          </a:p>
        </p:txBody>
      </p:sp>
      <p:sp>
        <p:nvSpPr>
          <p:cNvPr id="7" name="Rectangle 6"/>
          <p:cNvSpPr/>
          <p:nvPr/>
        </p:nvSpPr>
        <p:spPr>
          <a:xfrm>
            <a:off x="4697164" y="1412776"/>
            <a:ext cx="4339332" cy="5152180"/>
          </a:xfrm>
          <a:prstGeom prst="rect">
            <a:avLst/>
          </a:prstGeom>
        </p:spPr>
        <p:txBody>
          <a:bodyPr wrap="square">
            <a:spAutoFit/>
          </a:bodyPr>
          <a:lstStyle/>
          <a:p>
            <a:pPr eaLnBrk="0" hangingPunct="0">
              <a:spcBef>
                <a:spcPct val="20000"/>
              </a:spcBef>
            </a:pPr>
            <a:r>
              <a:rPr lang="en-US" sz="1200" dirty="0" smtClean="0">
                <a:solidFill>
                  <a:prstClr val="black"/>
                </a:solidFill>
                <a:latin typeface="Consolas" panose="020B0609020204030204" pitchFamily="49" charset="0"/>
                <a:cs typeface="Arial" pitchFamily="34" charset="0"/>
              </a:rPr>
              <a:t>    // Looking at the odd numbers,</a:t>
            </a:r>
          </a:p>
          <a:p>
            <a:pPr eaLnBrk="0" hangingPunct="0">
              <a:spcBef>
                <a:spcPct val="20000"/>
              </a:spcBef>
            </a:pPr>
            <a:r>
              <a:rPr lang="en-US" sz="1200" dirty="0">
                <a:solidFill>
                  <a:prstClr val="black"/>
                </a:solidFill>
                <a:latin typeface="Consolas" panose="020B0609020204030204" pitchFamily="49" charset="0"/>
                <a:cs typeface="Arial" pitchFamily="34" charset="0"/>
              </a:rPr>
              <a:t> </a:t>
            </a:r>
            <a:r>
              <a:rPr lang="en-US" sz="1200" dirty="0" smtClean="0">
                <a:solidFill>
                  <a:prstClr val="black"/>
                </a:solidFill>
                <a:latin typeface="Consolas" panose="020B0609020204030204" pitchFamily="49" charset="0"/>
                <a:cs typeface="Arial" pitchFamily="34" charset="0"/>
              </a:rPr>
              <a:t>   //  if it is prime, flag all multiples of it</a:t>
            </a:r>
          </a:p>
          <a:p>
            <a:pPr eaLnBrk="0" hangingPunct="0">
              <a:spcBef>
                <a:spcPct val="20000"/>
              </a:spcBef>
            </a:pPr>
            <a:r>
              <a:rPr lang="en-US" sz="1200" dirty="0">
                <a:solidFill>
                  <a:prstClr val="black"/>
                </a:solidFill>
                <a:latin typeface="Consolas" panose="020B0609020204030204" pitchFamily="49" charset="0"/>
                <a:cs typeface="Arial" pitchFamily="34" charset="0"/>
              </a:rPr>
              <a:t> </a:t>
            </a:r>
            <a:r>
              <a:rPr lang="en-US" sz="1200" dirty="0" smtClean="0">
                <a:solidFill>
                  <a:prstClr val="black"/>
                </a:solidFill>
                <a:latin typeface="Consolas" panose="020B0609020204030204" pitchFamily="49" charset="0"/>
                <a:cs typeface="Arial" pitchFamily="34" charset="0"/>
              </a:rPr>
              <a:t>   //  to be not prime</a:t>
            </a:r>
          </a:p>
          <a:p>
            <a:pPr eaLnBrk="0" hangingPunct="0">
              <a:spcBef>
                <a:spcPct val="20000"/>
              </a:spcBef>
            </a:pPr>
            <a:r>
              <a:rPr lang="en-US" sz="1200" dirty="0" smtClean="0">
                <a:solidFill>
                  <a:prstClr val="black"/>
                </a:solidFill>
                <a:latin typeface="Consolas" panose="020B0609020204030204" pitchFamily="49" charset="0"/>
                <a:cs typeface="Arial" pitchFamily="34" charset="0"/>
              </a:rPr>
              <a:t>    for ( </a:t>
            </a:r>
            <a:r>
              <a:rPr lang="en-US" sz="1200" dirty="0" err="1" smtClean="0">
                <a:solidFill>
                  <a:prstClr val="black"/>
                </a:solidFill>
                <a:latin typeface="Consolas" panose="020B0609020204030204" pitchFamily="49" charset="0"/>
                <a:cs typeface="Arial" pitchFamily="34" charset="0"/>
              </a:rPr>
              <a:t>int</a:t>
            </a:r>
            <a:r>
              <a:rPr lang="en-US" sz="1200" dirty="0" smtClean="0">
                <a:solidFill>
                  <a:prstClr val="black"/>
                </a:solidFill>
                <a:latin typeface="Consolas" panose="020B0609020204030204" pitchFamily="49" charset="0"/>
                <a:cs typeface="Arial" pitchFamily="34" charset="0"/>
              </a:rPr>
              <a:t> k{3}; k &lt;= n; k += 2 ) {</a:t>
            </a:r>
          </a:p>
          <a:p>
            <a:pPr eaLnBrk="0" hangingPunct="0">
              <a:spcBef>
                <a:spcPct val="20000"/>
              </a:spcBef>
            </a:pPr>
            <a:r>
              <a:rPr lang="en-US" sz="1200" dirty="0" smtClean="0">
                <a:solidFill>
                  <a:prstClr val="black"/>
                </a:solidFill>
                <a:latin typeface="Consolas" panose="020B0609020204030204" pitchFamily="49" charset="0"/>
                <a:cs typeface="Arial" pitchFamily="34" charset="0"/>
              </a:rPr>
              <a:t>        if ( </a:t>
            </a:r>
            <a:r>
              <a:rPr lang="en-US" sz="1200" dirty="0" err="1" smtClean="0">
                <a:solidFill>
                  <a:prstClr val="black"/>
                </a:solidFill>
                <a:latin typeface="Consolas" panose="020B0609020204030204" pitchFamily="49" charset="0"/>
                <a:cs typeface="Arial" pitchFamily="34" charset="0"/>
              </a:rPr>
              <a:t>is_prime</a:t>
            </a:r>
            <a:r>
              <a:rPr lang="en-US" sz="1200" dirty="0" smtClean="0">
                <a:solidFill>
                  <a:prstClr val="black"/>
                </a:solidFill>
                <a:latin typeface="Consolas" panose="020B0609020204030204" pitchFamily="49" charset="0"/>
                <a:cs typeface="Arial" pitchFamily="34" charset="0"/>
              </a:rPr>
              <a:t>[k] ) {</a:t>
            </a:r>
          </a:p>
          <a:p>
            <a:pPr eaLnBrk="0" hangingPunct="0">
              <a:spcBef>
                <a:spcPct val="20000"/>
              </a:spcBef>
            </a:pPr>
            <a:r>
              <a:rPr lang="en-US" sz="1200" dirty="0" smtClean="0">
                <a:solidFill>
                  <a:prstClr val="black"/>
                </a:solidFill>
                <a:latin typeface="Consolas" panose="020B0609020204030204" pitchFamily="49" charset="0"/>
                <a:cs typeface="Arial" pitchFamily="34" charset="0"/>
              </a:rPr>
              <a:t>            for ( </a:t>
            </a:r>
            <a:r>
              <a:rPr lang="en-US" sz="1200" dirty="0" err="1" smtClean="0">
                <a:solidFill>
                  <a:prstClr val="black"/>
                </a:solidFill>
                <a:latin typeface="Consolas" panose="020B0609020204030204" pitchFamily="49" charset="0"/>
                <a:cs typeface="Arial" pitchFamily="34" charset="0"/>
              </a:rPr>
              <a:t>int</a:t>
            </a:r>
            <a:r>
              <a:rPr lang="en-US" sz="1200" dirty="0" smtClean="0">
                <a:solidFill>
                  <a:prstClr val="black"/>
                </a:solidFill>
                <a:latin typeface="Consolas" panose="020B0609020204030204" pitchFamily="49" charset="0"/>
                <a:cs typeface="Arial" pitchFamily="34" charset="0"/>
              </a:rPr>
              <a:t> m{3}; m*k &lt;= n; m += 2) {</a:t>
            </a:r>
          </a:p>
          <a:p>
            <a:pPr eaLnBrk="0" hangingPunct="0">
              <a:spcBef>
                <a:spcPct val="20000"/>
              </a:spcBef>
            </a:pPr>
            <a:r>
              <a:rPr lang="en-US" sz="1200" dirty="0">
                <a:solidFill>
                  <a:prstClr val="black"/>
                </a:solidFill>
                <a:latin typeface="Consolas" panose="020B0609020204030204" pitchFamily="49" charset="0"/>
                <a:cs typeface="Arial" pitchFamily="34" charset="0"/>
              </a:rPr>
              <a:t> </a:t>
            </a:r>
            <a:r>
              <a:rPr lang="en-US" sz="1200" dirty="0" smtClean="0">
                <a:solidFill>
                  <a:prstClr val="black"/>
                </a:solidFill>
                <a:latin typeface="Consolas" panose="020B0609020204030204" pitchFamily="49" charset="0"/>
                <a:cs typeface="Arial" pitchFamily="34" charset="0"/>
              </a:rPr>
              <a:t>               </a:t>
            </a:r>
            <a:r>
              <a:rPr lang="en-US" sz="1200" dirty="0" err="1" smtClean="0">
                <a:solidFill>
                  <a:prstClr val="black"/>
                </a:solidFill>
                <a:latin typeface="Consolas" panose="020B0609020204030204" pitchFamily="49" charset="0"/>
                <a:cs typeface="Arial" pitchFamily="34" charset="0"/>
              </a:rPr>
              <a:t>is_prime</a:t>
            </a:r>
            <a:r>
              <a:rPr lang="en-US" sz="1200" dirty="0" smtClean="0">
                <a:solidFill>
                  <a:prstClr val="black"/>
                </a:solidFill>
                <a:latin typeface="Consolas" panose="020B0609020204030204" pitchFamily="49" charset="0"/>
                <a:cs typeface="Arial" pitchFamily="34" charset="0"/>
              </a:rPr>
              <a:t>[m*k] = false;</a:t>
            </a:r>
          </a:p>
          <a:p>
            <a:pPr eaLnBrk="0" hangingPunct="0">
              <a:spcBef>
                <a:spcPct val="20000"/>
              </a:spcBef>
            </a:pPr>
            <a:r>
              <a:rPr lang="en-US" sz="1200" dirty="0">
                <a:solidFill>
                  <a:prstClr val="black"/>
                </a:solidFill>
                <a:latin typeface="Consolas" panose="020B0609020204030204" pitchFamily="49" charset="0"/>
                <a:cs typeface="Arial" pitchFamily="34" charset="0"/>
              </a:rPr>
              <a:t> </a:t>
            </a:r>
            <a:r>
              <a:rPr lang="en-US" sz="1200" dirty="0" smtClean="0">
                <a:solidFill>
                  <a:prstClr val="black"/>
                </a:solidFill>
                <a:latin typeface="Consolas" panose="020B0609020204030204" pitchFamily="49" charset="0"/>
                <a:cs typeface="Arial" pitchFamily="34" charset="0"/>
              </a:rPr>
              <a:t>           }</a:t>
            </a:r>
          </a:p>
          <a:p>
            <a:pPr eaLnBrk="0" hangingPunct="0">
              <a:spcBef>
                <a:spcPct val="20000"/>
              </a:spcBef>
            </a:pPr>
            <a:r>
              <a:rPr lang="en-US" sz="1200" dirty="0" smtClean="0">
                <a:solidFill>
                  <a:prstClr val="black"/>
                </a:solidFill>
                <a:latin typeface="Consolas" panose="020B0609020204030204" pitchFamily="49" charset="0"/>
                <a:cs typeface="Arial" pitchFamily="34" charset="0"/>
              </a:rPr>
              <a:t>        }</a:t>
            </a:r>
          </a:p>
          <a:p>
            <a:pPr eaLnBrk="0" hangingPunct="0">
              <a:spcBef>
                <a:spcPct val="20000"/>
              </a:spcBef>
            </a:pPr>
            <a:r>
              <a:rPr lang="en-US" sz="12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200" dirty="0" smtClean="0">
              <a:solidFill>
                <a:prstClr val="black"/>
              </a:solidFill>
              <a:latin typeface="Consolas" panose="020B0609020204030204" pitchFamily="49" charset="0"/>
              <a:cs typeface="Arial" pitchFamily="34" charset="0"/>
            </a:endParaRPr>
          </a:p>
          <a:p>
            <a:pPr eaLnBrk="0" hangingPunct="0">
              <a:spcBef>
                <a:spcPct val="20000"/>
              </a:spcBef>
            </a:pPr>
            <a:r>
              <a:rPr lang="en-US" sz="1200" dirty="0">
                <a:solidFill>
                  <a:prstClr val="black"/>
                </a:solidFill>
                <a:latin typeface="Consolas" panose="020B0609020204030204" pitchFamily="49" charset="0"/>
                <a:cs typeface="Arial" pitchFamily="34" charset="0"/>
              </a:rPr>
              <a:t> </a:t>
            </a:r>
            <a:r>
              <a:rPr lang="en-US" sz="1200" dirty="0" smtClean="0">
                <a:solidFill>
                  <a:prstClr val="black"/>
                </a:solidFill>
                <a:latin typeface="Consolas" panose="020B0609020204030204" pitchFamily="49" charset="0"/>
                <a:cs typeface="Arial" pitchFamily="34" charset="0"/>
              </a:rPr>
              <a:t>   // Count all the prime numbers</a:t>
            </a:r>
          </a:p>
          <a:p>
            <a:pPr eaLnBrk="0" hangingPunct="0">
              <a:spcBef>
                <a:spcPct val="20000"/>
              </a:spcBef>
            </a:pPr>
            <a:r>
              <a:rPr lang="en-US" sz="1200" dirty="0">
                <a:solidFill>
                  <a:prstClr val="black"/>
                </a:solidFill>
                <a:latin typeface="Consolas" panose="020B0609020204030204" pitchFamily="49" charset="0"/>
                <a:cs typeface="Arial" pitchFamily="34" charset="0"/>
              </a:rPr>
              <a:t> </a:t>
            </a:r>
            <a:r>
              <a:rPr lang="en-US" sz="1200" dirty="0" smtClean="0">
                <a:solidFill>
                  <a:prstClr val="black"/>
                </a:solidFill>
                <a:latin typeface="Consolas" panose="020B0609020204030204" pitchFamily="49" charset="0"/>
                <a:cs typeface="Arial" pitchFamily="34" charset="0"/>
              </a:rPr>
              <a:t>   // and return that value</a:t>
            </a:r>
            <a:endParaRPr lang="en-US" sz="1200" dirty="0">
              <a:solidFill>
                <a:prstClr val="black"/>
              </a:solidFill>
              <a:latin typeface="Consolas" panose="020B0609020204030204" pitchFamily="49" charset="0"/>
              <a:cs typeface="Arial" pitchFamily="34" charset="0"/>
            </a:endParaRPr>
          </a:p>
          <a:p>
            <a:pPr eaLnBrk="0" hangingPunct="0">
              <a:spcBef>
                <a:spcPct val="20000"/>
              </a:spcBef>
            </a:pPr>
            <a:r>
              <a:rPr lang="en-US" sz="1200" dirty="0" smtClean="0">
                <a:solidFill>
                  <a:prstClr val="black"/>
                </a:solidFill>
                <a:latin typeface="Consolas" panose="020B0609020204030204" pitchFamily="49" charset="0"/>
                <a:cs typeface="Arial" pitchFamily="34" charset="0"/>
              </a:rPr>
              <a:t>    </a:t>
            </a:r>
            <a:r>
              <a:rPr lang="en-US" sz="1200" dirty="0" err="1" smtClean="0">
                <a:solidFill>
                  <a:prstClr val="black"/>
                </a:solidFill>
                <a:latin typeface="Consolas" panose="020B0609020204030204" pitchFamily="49" charset="0"/>
                <a:cs typeface="Arial" pitchFamily="34" charset="0"/>
              </a:rPr>
              <a:t>int</a:t>
            </a:r>
            <a:r>
              <a:rPr lang="en-US" sz="1200" dirty="0" smtClean="0">
                <a:solidFill>
                  <a:prstClr val="black"/>
                </a:solidFill>
                <a:latin typeface="Consolas" panose="020B0609020204030204" pitchFamily="49" charset="0"/>
                <a:cs typeface="Arial" pitchFamily="34" charset="0"/>
              </a:rPr>
              <a:t> count{0};</a:t>
            </a:r>
          </a:p>
          <a:p>
            <a:pPr eaLnBrk="0" hangingPunct="0">
              <a:spcBef>
                <a:spcPct val="20000"/>
              </a:spcBef>
            </a:pPr>
            <a:endParaRPr lang="en-US" sz="1200" dirty="0">
              <a:solidFill>
                <a:prstClr val="black"/>
              </a:solidFill>
              <a:latin typeface="Consolas" panose="020B0609020204030204" pitchFamily="49" charset="0"/>
              <a:cs typeface="Arial" pitchFamily="34" charset="0"/>
            </a:endParaRPr>
          </a:p>
          <a:p>
            <a:pPr eaLnBrk="0" hangingPunct="0">
              <a:spcBef>
                <a:spcPct val="20000"/>
              </a:spcBef>
            </a:pPr>
            <a:r>
              <a:rPr lang="en-US" sz="1200" dirty="0" smtClean="0">
                <a:solidFill>
                  <a:prstClr val="black"/>
                </a:solidFill>
                <a:latin typeface="Consolas" panose="020B0609020204030204" pitchFamily="49" charset="0"/>
                <a:cs typeface="Arial" pitchFamily="34" charset="0"/>
              </a:rPr>
              <a:t>    for ( </a:t>
            </a:r>
            <a:r>
              <a:rPr lang="en-US" sz="1200" dirty="0" err="1" smtClean="0">
                <a:solidFill>
                  <a:prstClr val="black"/>
                </a:solidFill>
                <a:latin typeface="Consolas" panose="020B0609020204030204" pitchFamily="49" charset="0"/>
                <a:cs typeface="Arial" pitchFamily="34" charset="0"/>
              </a:rPr>
              <a:t>int</a:t>
            </a:r>
            <a:r>
              <a:rPr lang="en-US" sz="1200" dirty="0" smtClean="0">
                <a:solidFill>
                  <a:prstClr val="black"/>
                </a:solidFill>
                <a:latin typeface="Consolas" panose="020B0609020204030204" pitchFamily="49" charset="0"/>
                <a:cs typeface="Arial" pitchFamily="34" charset="0"/>
              </a:rPr>
              <a:t> k{2}; k &lt;= n; ++k ) {</a:t>
            </a:r>
          </a:p>
          <a:p>
            <a:pPr eaLnBrk="0" hangingPunct="0">
              <a:spcBef>
                <a:spcPct val="20000"/>
              </a:spcBef>
            </a:pPr>
            <a:r>
              <a:rPr lang="en-US" sz="1200" dirty="0">
                <a:solidFill>
                  <a:prstClr val="black"/>
                </a:solidFill>
                <a:latin typeface="Consolas" panose="020B0609020204030204" pitchFamily="49" charset="0"/>
                <a:cs typeface="Arial" pitchFamily="34" charset="0"/>
              </a:rPr>
              <a:t> </a:t>
            </a:r>
            <a:r>
              <a:rPr lang="en-US" sz="1200" dirty="0" smtClean="0">
                <a:solidFill>
                  <a:prstClr val="black"/>
                </a:solidFill>
                <a:latin typeface="Consolas" panose="020B0609020204030204" pitchFamily="49" charset="0"/>
                <a:cs typeface="Arial" pitchFamily="34" charset="0"/>
              </a:rPr>
              <a:t>       if ( </a:t>
            </a:r>
            <a:r>
              <a:rPr lang="en-US" sz="1200" dirty="0" err="1" smtClean="0">
                <a:solidFill>
                  <a:prstClr val="black"/>
                </a:solidFill>
                <a:latin typeface="Consolas" panose="020B0609020204030204" pitchFamily="49" charset="0"/>
                <a:cs typeface="Arial" pitchFamily="34" charset="0"/>
              </a:rPr>
              <a:t>is_prime</a:t>
            </a:r>
            <a:r>
              <a:rPr lang="en-US" sz="1200" dirty="0" smtClean="0">
                <a:solidFill>
                  <a:prstClr val="black"/>
                </a:solidFill>
                <a:latin typeface="Consolas" panose="020B0609020204030204" pitchFamily="49" charset="0"/>
                <a:cs typeface="Arial" pitchFamily="34" charset="0"/>
              </a:rPr>
              <a:t>[k] ) {</a:t>
            </a:r>
          </a:p>
          <a:p>
            <a:pPr eaLnBrk="0" hangingPunct="0">
              <a:spcBef>
                <a:spcPct val="20000"/>
              </a:spcBef>
            </a:pPr>
            <a:r>
              <a:rPr lang="en-US" sz="1200" dirty="0">
                <a:solidFill>
                  <a:prstClr val="black"/>
                </a:solidFill>
                <a:latin typeface="Consolas" panose="020B0609020204030204" pitchFamily="49" charset="0"/>
                <a:cs typeface="Arial" pitchFamily="34" charset="0"/>
              </a:rPr>
              <a:t> </a:t>
            </a:r>
            <a:r>
              <a:rPr lang="en-US" sz="1200" dirty="0" smtClean="0">
                <a:solidFill>
                  <a:prstClr val="black"/>
                </a:solidFill>
                <a:latin typeface="Consolas" panose="020B0609020204030204" pitchFamily="49" charset="0"/>
                <a:cs typeface="Arial" pitchFamily="34" charset="0"/>
              </a:rPr>
              <a:t>           ++count;</a:t>
            </a:r>
          </a:p>
          <a:p>
            <a:pPr eaLnBrk="0" hangingPunct="0">
              <a:spcBef>
                <a:spcPct val="20000"/>
              </a:spcBef>
            </a:pPr>
            <a:r>
              <a:rPr lang="en-US" sz="1200" dirty="0">
                <a:solidFill>
                  <a:prstClr val="black"/>
                </a:solidFill>
                <a:latin typeface="Consolas" panose="020B0609020204030204" pitchFamily="49" charset="0"/>
                <a:cs typeface="Arial" pitchFamily="34" charset="0"/>
              </a:rPr>
              <a:t> </a:t>
            </a:r>
            <a:r>
              <a:rPr lang="en-US" sz="1200" dirty="0" smtClean="0">
                <a:solidFill>
                  <a:prstClr val="black"/>
                </a:solidFill>
                <a:latin typeface="Consolas" panose="020B0609020204030204" pitchFamily="49" charset="0"/>
                <a:cs typeface="Arial" pitchFamily="34" charset="0"/>
              </a:rPr>
              <a:t>       }</a:t>
            </a:r>
          </a:p>
          <a:p>
            <a:pPr eaLnBrk="0" hangingPunct="0">
              <a:spcBef>
                <a:spcPct val="20000"/>
              </a:spcBef>
            </a:pPr>
            <a:r>
              <a:rPr lang="en-US" sz="1200" dirty="0">
                <a:solidFill>
                  <a:prstClr val="black"/>
                </a:solidFill>
                <a:latin typeface="Consolas" panose="020B0609020204030204" pitchFamily="49" charset="0"/>
                <a:cs typeface="Arial" pitchFamily="34" charset="0"/>
              </a:rPr>
              <a:t> </a:t>
            </a:r>
            <a:r>
              <a:rPr lang="en-US" sz="12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200" dirty="0">
              <a:solidFill>
                <a:prstClr val="black"/>
              </a:solidFill>
              <a:latin typeface="Consolas" panose="020B0609020204030204" pitchFamily="49" charset="0"/>
              <a:cs typeface="Arial" pitchFamily="34" charset="0"/>
            </a:endParaRPr>
          </a:p>
          <a:p>
            <a:pPr eaLnBrk="0" hangingPunct="0">
              <a:spcBef>
                <a:spcPct val="20000"/>
              </a:spcBef>
            </a:pPr>
            <a:r>
              <a:rPr lang="en-US" sz="1200" dirty="0" smtClean="0">
                <a:solidFill>
                  <a:prstClr val="black"/>
                </a:solidFill>
                <a:latin typeface="Consolas" panose="020B0609020204030204" pitchFamily="49" charset="0"/>
                <a:cs typeface="Arial" pitchFamily="34" charset="0"/>
              </a:rPr>
              <a:t>    return count;</a:t>
            </a:r>
          </a:p>
          <a:p>
            <a:pPr eaLnBrk="0" hangingPunct="0">
              <a:spcBef>
                <a:spcPct val="20000"/>
              </a:spcBef>
            </a:pPr>
            <a:r>
              <a:rPr lang="en-US" sz="1200" dirty="0" smtClean="0">
                <a:solidFill>
                  <a:prstClr val="black"/>
                </a:solidFill>
                <a:latin typeface="Consolas" panose="020B0609020204030204" pitchFamily="49" charset="0"/>
                <a:cs typeface="Arial" pitchFamily="34" charset="0"/>
              </a:rPr>
              <a:t>}</a:t>
            </a:r>
          </a:p>
        </p:txBody>
      </p:sp>
      <p:sp>
        <p:nvSpPr>
          <p:cNvPr id="4" name="Rounded Rectangle 3"/>
          <p:cNvSpPr/>
          <p:nvPr/>
        </p:nvSpPr>
        <p:spPr>
          <a:xfrm>
            <a:off x="395536" y="1628800"/>
            <a:ext cx="1368152" cy="7200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395536" y="2527580"/>
            <a:ext cx="1512168" cy="2533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395536" y="2959628"/>
            <a:ext cx="3744416" cy="9014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395536" y="4039747"/>
            <a:ext cx="3528392" cy="11956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ounded Rectangle 10"/>
          <p:cNvSpPr/>
          <p:nvPr/>
        </p:nvSpPr>
        <p:spPr>
          <a:xfrm>
            <a:off x="5022710" y="1368761"/>
            <a:ext cx="3905390" cy="227626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ounded Rectangle 11"/>
          <p:cNvSpPr/>
          <p:nvPr/>
        </p:nvSpPr>
        <p:spPr>
          <a:xfrm>
            <a:off x="5022710" y="3817033"/>
            <a:ext cx="2861658" cy="213224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ounded Rectangle 13"/>
          <p:cNvSpPr/>
          <p:nvPr/>
        </p:nvSpPr>
        <p:spPr>
          <a:xfrm>
            <a:off x="5022710" y="6021288"/>
            <a:ext cx="1277482" cy="2996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19348106"/>
      </p:ext>
    </p:extLst>
  </p:cSld>
  <p:clrMapOvr>
    <a:masterClrMapping/>
  </p:clrMapOvr>
  <mc:AlternateContent xmlns:mc="http://schemas.openxmlformats.org/markup-compatibility/2006">
    <mc:Choice xmlns:p14="http://schemas.microsoft.com/office/powerpoint/2010/main" Requires="p14">
      <p:transition spd="slow" p14:dur="2000" advTm="330675"/>
    </mc:Choice>
    <mc:Fallback>
      <p:transition spd="slow" advTm="330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2"/>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6"/>
                </p:tgtEl>
              </p:cMediaNode>
            </p:audio>
          </p:childTnLst>
        </p:cTn>
      </p:par>
    </p:tnLst>
    <p:bldLst>
      <p:bldP spid="4" grpId="0" animBg="1"/>
      <p:bldP spid="4"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is_prime</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t>Let’s tabulate the information:</a:t>
            </a:r>
            <a:endParaRPr lang="en-US" sz="1200" dirty="0">
              <a:latin typeface="Consolas" panose="020B0609020204030204" pitchFamily="49"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949479094"/>
              </p:ext>
            </p:extLst>
          </p:nvPr>
        </p:nvGraphicFramePr>
        <p:xfrm>
          <a:off x="1763688" y="2132856"/>
          <a:ext cx="6120680" cy="2539821"/>
        </p:xfrm>
        <a:graphic>
          <a:graphicData uri="http://schemas.openxmlformats.org/drawingml/2006/table">
            <a:tbl>
              <a:tblPr firstRow="1" bandRow="1">
                <a:tableStyleId>{5C22544A-7EE6-4342-B048-85BDC9FD1C3A}</a:tableStyleId>
              </a:tblPr>
              <a:tblGrid>
                <a:gridCol w="1800200"/>
                <a:gridCol w="1512168"/>
                <a:gridCol w="2808312"/>
              </a:tblGrid>
              <a:tr h="436701">
                <a:tc>
                  <a:txBody>
                    <a:bodyPr/>
                    <a:lstStyle/>
                    <a:p>
                      <a:pPr algn="ctr"/>
                      <a:r>
                        <a:rPr lang="en-US" dirty="0" smtClean="0"/>
                        <a:t>Function</a:t>
                      </a:r>
                      <a:endParaRPr lang="en-CA" dirty="0"/>
                    </a:p>
                  </a:txBody>
                  <a:tcPr/>
                </a:tc>
                <a:tc>
                  <a:txBody>
                    <a:bodyPr/>
                    <a:lstStyle/>
                    <a:p>
                      <a:pPr algn="ctr"/>
                      <a:r>
                        <a:rPr lang="en-US" dirty="0" smtClean="0"/>
                        <a:t>Parameters</a:t>
                      </a:r>
                      <a:endParaRPr lang="en-CA" dirty="0"/>
                    </a:p>
                  </a:txBody>
                  <a:tcPr/>
                </a:tc>
                <a:tc>
                  <a:txBody>
                    <a:bodyPr/>
                    <a:lstStyle/>
                    <a:p>
                      <a:pPr algn="ctr"/>
                      <a:r>
                        <a:rPr lang="en-US" dirty="0" smtClean="0"/>
                        <a:t>Local variables</a:t>
                      </a:r>
                      <a:endParaRPr lang="en-CA" dirty="0"/>
                    </a:p>
                  </a:txBody>
                  <a:tcPr/>
                </a:tc>
              </a:tr>
              <a:tr h="211371">
                <a:tc>
                  <a:txBody>
                    <a:bodyPr/>
                    <a:lstStyle/>
                    <a:p>
                      <a:r>
                        <a:rPr lang="en-US" dirty="0" smtClean="0">
                          <a:latin typeface="Consolas" panose="020B0609020204030204" pitchFamily="49" charset="0"/>
                        </a:rPr>
                        <a:t>main()</a:t>
                      </a:r>
                      <a:endParaRPr lang="en-CA" dirty="0">
                        <a:latin typeface="Consolas" panose="020B0609020204030204" pitchFamily="49" charset="0"/>
                      </a:endParaRPr>
                    </a:p>
                  </a:txBody>
                  <a:tcPr/>
                </a:tc>
                <a:tc>
                  <a:txBody>
                    <a:bodyPr/>
                    <a:lstStyle/>
                    <a:p>
                      <a:endParaRPr lang="en-CA" dirty="0">
                        <a:latin typeface="Consolas" panose="020B0609020204030204" pitchFamily="49" charset="0"/>
                      </a:endParaRPr>
                    </a:p>
                  </a:txBody>
                  <a:tcPr/>
                </a:tc>
                <a:tc>
                  <a:txBody>
                    <a:bodyPr/>
                    <a:lstStyle/>
                    <a:p>
                      <a:r>
                        <a:rPr lang="en-US" dirty="0" err="1" smtClean="0">
                          <a:latin typeface="Consolas" panose="020B0609020204030204" pitchFamily="49" charset="0"/>
                        </a:rPr>
                        <a:t>int</a:t>
                      </a:r>
                      <a:r>
                        <a:rPr lang="en-US" baseline="0" dirty="0" smtClean="0">
                          <a:latin typeface="Consolas" panose="020B0609020204030204" pitchFamily="49" charset="0"/>
                        </a:rPr>
                        <a:t> </a:t>
                      </a:r>
                      <a:r>
                        <a:rPr lang="en-US" baseline="0" dirty="0" err="1" smtClean="0">
                          <a:latin typeface="Consolas" panose="020B0609020204030204" pitchFamily="49" charset="0"/>
                        </a:rPr>
                        <a:t>num</a:t>
                      </a:r>
                      <a:endParaRPr lang="en-US" baseline="0" dirty="0" smtClean="0">
                        <a:latin typeface="Consolas" panose="020B0609020204030204" pitchFamily="49" charset="0"/>
                      </a:endParaRPr>
                    </a:p>
                  </a:txBody>
                  <a:tcPr/>
                </a:tc>
              </a:tr>
              <a:tr h="753758">
                <a:tc>
                  <a:txBody>
                    <a:bodyPr/>
                    <a:lstStyle/>
                    <a:p>
                      <a:r>
                        <a:rPr lang="en-US" dirty="0" err="1" smtClean="0">
                          <a:latin typeface="Consolas" panose="020B0609020204030204" pitchFamily="49" charset="0"/>
                        </a:rPr>
                        <a:t>nprimes</a:t>
                      </a:r>
                      <a:r>
                        <a:rPr lang="en-US" dirty="0" smtClean="0">
                          <a:latin typeface="Consolas" panose="020B0609020204030204" pitchFamily="49" charset="0"/>
                        </a:rPr>
                        <a:t>(…)</a:t>
                      </a:r>
                      <a:endParaRPr lang="en-CA" dirty="0">
                        <a:latin typeface="Consolas" panose="020B0609020204030204" pitchFamily="49" charset="0"/>
                      </a:endParaRPr>
                    </a:p>
                  </a:txBody>
                  <a:tcPr/>
                </a:tc>
                <a:tc>
                  <a:txBody>
                    <a:bodyPr/>
                    <a:lstStyle/>
                    <a:p>
                      <a:r>
                        <a:rPr lang="en-US" dirty="0" err="1" smtClean="0">
                          <a:latin typeface="Consolas" panose="020B0609020204030204" pitchFamily="49" charset="0"/>
                        </a:rPr>
                        <a:t>int</a:t>
                      </a:r>
                      <a:r>
                        <a:rPr lang="en-US" dirty="0" smtClean="0">
                          <a:latin typeface="Consolas" panose="020B0609020204030204" pitchFamily="49" charset="0"/>
                        </a:rPr>
                        <a:t> n</a:t>
                      </a:r>
                      <a:endParaRPr lang="en-CA" dirty="0">
                        <a:latin typeface="Consolas" panose="020B0609020204030204" pitchFamily="49" charset="0"/>
                      </a:endParaRPr>
                    </a:p>
                  </a:txBody>
                  <a:tcPr/>
                </a:tc>
                <a:tc>
                  <a:txBody>
                    <a:bodyPr/>
                    <a:lstStyle/>
                    <a:p>
                      <a:r>
                        <a:rPr lang="en-US" baseline="0" dirty="0" err="1" smtClean="0">
                          <a:latin typeface="Consolas" panose="020B0609020204030204" pitchFamily="49" charset="0"/>
                        </a:rPr>
                        <a:t>int</a:t>
                      </a:r>
                      <a:r>
                        <a:rPr lang="en-US" baseline="0" dirty="0" smtClean="0">
                          <a:latin typeface="Consolas" panose="020B0609020204030204" pitchFamily="49" charset="0"/>
                        </a:rPr>
                        <a:t> 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latin typeface="Consolas" panose="020B0609020204030204" pitchFamily="49" charset="0"/>
                        </a:rPr>
                        <a:t>int</a:t>
                      </a:r>
                      <a:r>
                        <a:rPr lang="en-US" baseline="0" dirty="0" smtClean="0">
                          <a:latin typeface="Consolas" panose="020B0609020204030204" pitchFamily="49" charset="0"/>
                        </a:rPr>
                        <a:t> 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latin typeface="Consolas" panose="020B0609020204030204" pitchFamily="49" charset="0"/>
                        </a:rPr>
                        <a:t>int</a:t>
                      </a:r>
                      <a:r>
                        <a:rPr lang="en-US" baseline="0" dirty="0" smtClean="0">
                          <a:latin typeface="Consolas" panose="020B0609020204030204" pitchFamily="49" charset="0"/>
                        </a:rPr>
                        <a:t> k</a:t>
                      </a:r>
                    </a:p>
                    <a:p>
                      <a:r>
                        <a:rPr lang="en-US" baseline="0" dirty="0" err="1" smtClean="0">
                          <a:latin typeface="Consolas" panose="020B0609020204030204" pitchFamily="49" charset="0"/>
                        </a:rPr>
                        <a:t>int</a:t>
                      </a:r>
                      <a:r>
                        <a:rPr lang="en-US" baseline="0" dirty="0" smtClean="0">
                          <a:latin typeface="Consolas" panose="020B0609020204030204" pitchFamily="49" charset="0"/>
                        </a:rPr>
                        <a:t> m</a:t>
                      </a:r>
                    </a:p>
                    <a:p>
                      <a:r>
                        <a:rPr lang="en-US" baseline="0" dirty="0" err="1" smtClean="0">
                          <a:latin typeface="Consolas" panose="020B0609020204030204" pitchFamily="49" charset="0"/>
                        </a:rPr>
                        <a:t>int</a:t>
                      </a:r>
                      <a:r>
                        <a:rPr lang="en-US" baseline="0" dirty="0" smtClean="0">
                          <a:latin typeface="Consolas" panose="020B0609020204030204" pitchFamily="49" charset="0"/>
                        </a:rPr>
                        <a:t> count</a:t>
                      </a:r>
                    </a:p>
                    <a:p>
                      <a:r>
                        <a:rPr lang="en-US" baseline="0" dirty="0" smtClean="0">
                          <a:latin typeface="Consolas" panose="020B0609020204030204" pitchFamily="49" charset="0"/>
                        </a:rPr>
                        <a:t>bool </a:t>
                      </a:r>
                      <a:r>
                        <a:rPr lang="en-US" baseline="0" dirty="0" err="1" smtClean="0">
                          <a:latin typeface="Consolas" panose="020B0609020204030204" pitchFamily="49" charset="0"/>
                        </a:rPr>
                        <a:t>is_prime</a:t>
                      </a:r>
                      <a:r>
                        <a:rPr lang="en-US" baseline="0" dirty="0" smtClean="0">
                          <a:latin typeface="Consolas" panose="020B0609020204030204" pitchFamily="49" charset="0"/>
                        </a:rPr>
                        <a:t>[n </a:t>
                      </a:r>
                      <a:r>
                        <a:rPr lang="en-US" baseline="0" dirty="0" smtClean="0">
                          <a:latin typeface="Consolas" panose="020B0609020204030204" pitchFamily="49" charset="0"/>
                        </a:rPr>
                        <a:t>+ 1]</a:t>
                      </a:r>
                      <a:endParaRPr lang="en-CA" dirty="0">
                        <a:latin typeface="Consolas" panose="020B0609020204030204" pitchFamily="49" charset="0"/>
                      </a:endParaRPr>
                    </a:p>
                  </a:txBody>
                  <a:tcPr/>
                </a:tc>
              </a:tr>
            </a:tbl>
          </a:graphicData>
        </a:graphic>
      </p:graphicFrame>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9133794"/>
      </p:ext>
    </p:extLst>
  </p:cSld>
  <p:clrMapOvr>
    <a:masterClrMapping/>
  </p:clrMapOvr>
  <mc:AlternateContent xmlns:mc="http://schemas.openxmlformats.org/markup-compatibility/2006">
    <mc:Choice xmlns:p14="http://schemas.microsoft.com/office/powerpoint/2010/main" Requires="p14">
      <p:transition spd="slow" p14:dur="2000" advTm="30803"/>
    </mc:Choice>
    <mc:Fallback>
      <p:transition spd="slow" advTm="30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       Example</a:t>
            </a:r>
            <a:r>
              <a:rPr lang="en-US" dirty="0"/>
              <a:t>: </a:t>
            </a:r>
            <a:r>
              <a:rPr lang="en-US" dirty="0" err="1">
                <a:latin typeface="Consolas" panose="020B0609020204030204" pitchFamily="49" charset="0"/>
              </a:rPr>
              <a:t>is_prime</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t>The local variable </a:t>
            </a:r>
            <a:r>
              <a:rPr lang="en-US" dirty="0" err="1" smtClean="0">
                <a:latin typeface="Consolas" panose="020B0609020204030204" pitchFamily="49" charset="0"/>
              </a:rPr>
              <a:t>num</a:t>
            </a:r>
            <a:r>
              <a:rPr lang="en-US" dirty="0" smtClean="0"/>
              <a:t> is </a:t>
            </a:r>
            <a:r>
              <a:rPr lang="en-US" dirty="0" smtClean="0"/>
              <a:t>initialized with</a:t>
            </a:r>
            <a:br>
              <a:rPr lang="en-US" dirty="0" smtClean="0"/>
            </a:br>
            <a:r>
              <a:rPr lang="en-US" dirty="0" smtClean="0"/>
              <a:t>the value of </a:t>
            </a:r>
            <a:r>
              <a:rPr lang="en-US" dirty="0" smtClean="0">
                <a:latin typeface="Consolas" panose="020B0609020204030204" pitchFamily="49" charset="0"/>
              </a:rPr>
              <a:t>0</a:t>
            </a:r>
            <a:endParaRPr lang="en-US" dirty="0" smtClean="0"/>
          </a:p>
        </p:txBody>
      </p:sp>
      <p:cxnSp>
        <p:nvCxnSpPr>
          <p:cNvPr id="8" name="Straight Arrow Connector 7"/>
          <p:cNvCxnSpPr/>
          <p:nvPr/>
        </p:nvCxnSpPr>
        <p:spPr>
          <a:xfrm>
            <a:off x="5810299" y="6174635"/>
            <a:ext cx="0" cy="620079"/>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652120" y="6174635"/>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52120" y="679471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602616" y="6326662"/>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3" name="Rectangle 22"/>
          <p:cNvSpPr/>
          <p:nvPr/>
        </p:nvSpPr>
        <p:spPr>
          <a:xfrm>
            <a:off x="539552" y="3341310"/>
            <a:ext cx="4104456" cy="2031325"/>
          </a:xfrm>
          <a:prstGeom prst="rect">
            <a:avLst/>
          </a:prstGeom>
        </p:spPr>
        <p:txBody>
          <a:bodyPr wrap="square">
            <a:spAutoFit/>
          </a:bodyPr>
          <a:lstStyle/>
          <a:p>
            <a:r>
              <a:rPr lang="en-US" sz="1400" dirty="0" err="1">
                <a:latin typeface="Consolas" panose="020B0609020204030204" pitchFamily="49" charset="0"/>
              </a:rPr>
              <a:t>int</a:t>
            </a:r>
            <a:r>
              <a:rPr lang="en-US" sz="1400" dirty="0">
                <a:latin typeface="Consolas" panose="020B0609020204030204" pitchFamily="49" charset="0"/>
              </a:rPr>
              <a:t> main() {</a:t>
            </a:r>
          </a:p>
          <a:p>
            <a:r>
              <a:rPr lang="en-US" sz="1400" dirty="0">
                <a:latin typeface="Consolas" panose="020B0609020204030204" pitchFamily="49" charset="0"/>
              </a:rPr>
              <a:t>    </a:t>
            </a:r>
            <a:r>
              <a:rPr lang="en-US" sz="1400" dirty="0" err="1">
                <a:latin typeface="Consolas" panose="020B0609020204030204" pitchFamily="49" charset="0"/>
              </a:rPr>
              <a:t>int</a:t>
            </a:r>
            <a:r>
              <a:rPr lang="en-US" sz="1400" dirty="0">
                <a:latin typeface="Consolas" panose="020B0609020204030204" pitchFamily="49" charset="0"/>
              </a:rPr>
              <a:t> </a:t>
            </a:r>
            <a:r>
              <a:rPr lang="en-US" sz="1400" dirty="0" err="1">
                <a:latin typeface="Consolas" panose="020B0609020204030204" pitchFamily="49" charset="0"/>
              </a:rPr>
              <a:t>num</a:t>
            </a:r>
            <a:r>
              <a:rPr lang="en-US" sz="1400" dirty="0">
                <a:latin typeface="Consolas" panose="020B0609020204030204" pitchFamily="49" charset="0"/>
              </a:rPr>
              <a:t>{};</a:t>
            </a:r>
          </a:p>
          <a:p>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"Enter a number: ";</a:t>
            </a:r>
          </a:p>
          <a:p>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cin</a:t>
            </a:r>
            <a:r>
              <a:rPr lang="en-US" sz="1400" dirty="0">
                <a:latin typeface="Consolas" panose="020B0609020204030204" pitchFamily="49" charset="0"/>
              </a:rPr>
              <a:t> &gt;&gt; </a:t>
            </a:r>
            <a:r>
              <a:rPr lang="en-US" sz="1400" dirty="0" err="1">
                <a:latin typeface="Consolas" panose="020B0609020204030204" pitchFamily="49" charset="0"/>
              </a:rPr>
              <a:t>num</a:t>
            </a:r>
            <a:r>
              <a:rPr lang="en-US" sz="1400" dirty="0">
                <a:latin typeface="Consolas" panose="020B0609020204030204" pitchFamily="49" charset="0"/>
              </a:rPr>
              <a:t>;</a:t>
            </a:r>
          </a:p>
          <a:p>
            <a:endParaRPr lang="en-US" sz="1400" dirty="0">
              <a:latin typeface="Consolas" panose="020B0609020204030204" pitchFamily="49" charset="0"/>
            </a:endParaRPr>
          </a:p>
          <a:p>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a:latin typeface="Consolas" panose="020B0609020204030204" pitchFamily="49" charset="0"/>
              </a:rPr>
              <a:t>nprimes</a:t>
            </a:r>
            <a:r>
              <a:rPr lang="en-US" sz="1400" dirty="0">
                <a:latin typeface="Consolas" panose="020B0609020204030204" pitchFamily="49" charset="0"/>
              </a:rPr>
              <a:t>( </a:t>
            </a:r>
            <a:r>
              <a:rPr lang="en-US" sz="1400" dirty="0" err="1">
                <a:latin typeface="Consolas" panose="020B0609020204030204" pitchFamily="49" charset="0"/>
              </a:rPr>
              <a:t>num</a:t>
            </a:r>
            <a:r>
              <a:rPr lang="en-US" sz="1400" dirty="0">
                <a:latin typeface="Consolas" panose="020B0609020204030204" pitchFamily="49" charset="0"/>
              </a:rPr>
              <a:t> )</a:t>
            </a:r>
          </a:p>
          <a:p>
            <a:r>
              <a:rPr lang="en-US" sz="1400" dirty="0">
                <a:latin typeface="Consolas" panose="020B0609020204030204" pitchFamily="49" charset="0"/>
              </a:rPr>
              <a:t>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p>
          <a:p>
            <a:r>
              <a:rPr lang="en-US" sz="1400" dirty="0">
                <a:latin typeface="Consolas" panose="020B0609020204030204" pitchFamily="49" charset="0"/>
              </a:rPr>
              <a:t>    return 0;</a:t>
            </a:r>
          </a:p>
          <a:p>
            <a:r>
              <a:rPr lang="en-US" sz="1400" dirty="0">
                <a:latin typeface="Consolas" panose="020B0609020204030204" pitchFamily="49" charset="0"/>
              </a:rPr>
              <a:t>}</a:t>
            </a:r>
          </a:p>
        </p:txBody>
      </p:sp>
      <p:graphicFrame>
        <p:nvGraphicFramePr>
          <p:cNvPr id="20" name="Table 19"/>
          <p:cNvGraphicFramePr>
            <a:graphicFrameLocks noGrp="1"/>
          </p:cNvGraphicFramePr>
          <p:nvPr>
            <p:extLst>
              <p:ext uri="{D42A27DB-BD31-4B8C-83A1-F6EECF244321}">
                <p14:modId xmlns:p14="http://schemas.microsoft.com/office/powerpoint/2010/main" val="3170729944"/>
              </p:ext>
            </p:extLst>
          </p:nvPr>
        </p:nvGraphicFramePr>
        <p:xfrm>
          <a:off x="5921301" y="548680"/>
          <a:ext cx="2539131" cy="6248400"/>
        </p:xfrm>
        <a:graphic>
          <a:graphicData uri="http://schemas.openxmlformats.org/drawingml/2006/table">
            <a:tbl>
              <a:tblPr firstRow="1" bandRow="1">
                <a:tableStyleId>{2D5ABB26-0587-4C30-8999-92F81FD0307C}</a:tableStyleId>
              </a:tblPr>
              <a:tblGrid>
                <a:gridCol w="738931"/>
                <a:gridCol w="792088"/>
                <a:gridCol w="1008112"/>
              </a:tblGrid>
              <a:tr h="0">
                <a:tc>
                  <a:txBody>
                    <a:bodyPr/>
                    <a:lstStyle/>
                    <a:p>
                      <a:pPr algn="ctr"/>
                      <a:r>
                        <a:rPr lang="en-US" sz="1000" dirty="0" smtClean="0">
                          <a:latin typeface="Consolas" panose="020B0609020204030204" pitchFamily="49" charset="0"/>
                        </a:rPr>
                        <a:t>ffffffd7</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ffffffd8</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ffffffd9</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ffffffda</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ffffffdb</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ffffffdc</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ffffffdd</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ffffffde</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ffffffdf</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ffffffe0</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ffffffe1</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ffffffe2</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ffffffe3</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ffffffe4</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ffffffe5</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ffffffe6</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ffffffe7</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ffffffe8</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ffffffe9</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ffffffea</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ffffffeb</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ffffffec</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ffffffed</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ffffffee</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ffffffef</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fffffff0</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fffffff1</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fffffff2</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fffffff3</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fffffff4</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fffffff5</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fffffff6</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fffffff7</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fffffff8</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fffffff9</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fffffffa</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fffffffb</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fffffffc</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0</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err="1" smtClean="0">
                          <a:latin typeface="Consolas" panose="020B0609020204030204" pitchFamily="49" charset="0"/>
                        </a:rPr>
                        <a:t>num</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fffffffd</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fffffffe</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ffffffff</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19619398"/>
      </p:ext>
    </p:extLst>
  </p:cSld>
  <p:clrMapOvr>
    <a:masterClrMapping/>
  </p:clrMapOvr>
  <mc:AlternateContent xmlns:mc="http://schemas.openxmlformats.org/markup-compatibility/2006">
    <mc:Choice xmlns:p14="http://schemas.microsoft.com/office/powerpoint/2010/main" Requires="p14">
      <p:transition spd="slow" p14:dur="2000" advTm="22916"/>
    </mc:Choice>
    <mc:Fallback>
      <p:transition spd="slow" advTm="22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prstClr val="black"/>
                </a:solidFill>
              </a:rPr>
              <a:t> </a:t>
            </a:r>
            <a:r>
              <a:rPr lang="en-US" dirty="0" smtClean="0">
                <a:solidFill>
                  <a:prstClr val="black"/>
                </a:solidFill>
              </a:rPr>
              <a:t>      Example</a:t>
            </a:r>
            <a:r>
              <a:rPr lang="en-US" dirty="0">
                <a:solidFill>
                  <a:prstClr val="black"/>
                </a:solidFill>
              </a:rPr>
              <a:t>: </a:t>
            </a:r>
            <a:r>
              <a:rPr lang="en-US" dirty="0" err="1">
                <a:solidFill>
                  <a:prstClr val="black"/>
                </a:solidFill>
                <a:latin typeface="Consolas" panose="020B0609020204030204" pitchFamily="49" charset="0"/>
              </a:rPr>
              <a:t>is_prime</a:t>
            </a:r>
            <a:r>
              <a:rPr lang="en-US" dirty="0">
                <a:solidFill>
                  <a:prstClr val="black"/>
                </a:solidFill>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t>Suppose the user enters the value </a:t>
            </a:r>
            <a:r>
              <a:rPr lang="en-US" dirty="0" smtClean="0">
                <a:latin typeface="Consolas" panose="020B0609020204030204" pitchFamily="49" charset="0"/>
              </a:rPr>
              <a:t>10</a:t>
            </a:r>
            <a:endParaRPr lang="en-US" dirty="0" smtClean="0"/>
          </a:p>
        </p:txBody>
      </p:sp>
      <p:sp>
        <p:nvSpPr>
          <p:cNvPr id="23" name="Rectangle 22"/>
          <p:cNvSpPr/>
          <p:nvPr/>
        </p:nvSpPr>
        <p:spPr>
          <a:xfrm>
            <a:off x="539552" y="3341310"/>
            <a:ext cx="4104456" cy="2031325"/>
          </a:xfrm>
          <a:prstGeom prst="rect">
            <a:avLst/>
          </a:prstGeom>
        </p:spPr>
        <p:txBody>
          <a:bodyPr wrap="square">
            <a:spAutoFit/>
          </a:bodyPr>
          <a:lstStyle/>
          <a:p>
            <a:r>
              <a:rPr lang="en-US" sz="1400" dirty="0" err="1">
                <a:latin typeface="Consolas" panose="020B0609020204030204" pitchFamily="49" charset="0"/>
              </a:rPr>
              <a:t>int</a:t>
            </a:r>
            <a:r>
              <a:rPr lang="en-US" sz="1400" dirty="0">
                <a:latin typeface="Consolas" panose="020B0609020204030204" pitchFamily="49" charset="0"/>
              </a:rPr>
              <a:t> main() {</a:t>
            </a:r>
          </a:p>
          <a:p>
            <a:r>
              <a:rPr lang="en-US" sz="1400" dirty="0">
                <a:latin typeface="Consolas" panose="020B0609020204030204" pitchFamily="49" charset="0"/>
              </a:rPr>
              <a:t>    </a:t>
            </a:r>
            <a:r>
              <a:rPr lang="en-US" sz="1400" dirty="0" err="1">
                <a:latin typeface="Consolas" panose="020B0609020204030204" pitchFamily="49" charset="0"/>
              </a:rPr>
              <a:t>int</a:t>
            </a:r>
            <a:r>
              <a:rPr lang="en-US" sz="1400" dirty="0">
                <a:latin typeface="Consolas" panose="020B0609020204030204" pitchFamily="49" charset="0"/>
              </a:rPr>
              <a:t> </a:t>
            </a:r>
            <a:r>
              <a:rPr lang="en-US" sz="1400" dirty="0" err="1">
                <a:latin typeface="Consolas" panose="020B0609020204030204" pitchFamily="49" charset="0"/>
              </a:rPr>
              <a:t>num</a:t>
            </a:r>
            <a:r>
              <a:rPr lang="en-US" sz="1400" dirty="0">
                <a:latin typeface="Consolas" panose="020B0609020204030204" pitchFamily="49" charset="0"/>
              </a:rPr>
              <a:t>{};</a:t>
            </a:r>
          </a:p>
          <a:p>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"Enter a number: ";</a:t>
            </a:r>
          </a:p>
          <a:p>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cin</a:t>
            </a:r>
            <a:r>
              <a:rPr lang="en-US" sz="1400" dirty="0">
                <a:latin typeface="Consolas" panose="020B0609020204030204" pitchFamily="49" charset="0"/>
              </a:rPr>
              <a:t> &gt;&gt; </a:t>
            </a:r>
            <a:r>
              <a:rPr lang="en-US" sz="1400" dirty="0" err="1">
                <a:latin typeface="Consolas" panose="020B0609020204030204" pitchFamily="49" charset="0"/>
              </a:rPr>
              <a:t>num</a:t>
            </a:r>
            <a:r>
              <a:rPr lang="en-US" sz="1400" dirty="0">
                <a:latin typeface="Consolas" panose="020B0609020204030204" pitchFamily="49" charset="0"/>
              </a:rPr>
              <a:t>;</a:t>
            </a:r>
          </a:p>
          <a:p>
            <a:endParaRPr lang="en-US" sz="1400" dirty="0">
              <a:latin typeface="Consolas" panose="020B0609020204030204" pitchFamily="49" charset="0"/>
            </a:endParaRPr>
          </a:p>
          <a:p>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a:latin typeface="Consolas" panose="020B0609020204030204" pitchFamily="49" charset="0"/>
              </a:rPr>
              <a:t>nprimes</a:t>
            </a:r>
            <a:r>
              <a:rPr lang="en-US" sz="1400" dirty="0">
                <a:latin typeface="Consolas" panose="020B0609020204030204" pitchFamily="49" charset="0"/>
              </a:rPr>
              <a:t>( </a:t>
            </a:r>
            <a:r>
              <a:rPr lang="en-US" sz="1400" dirty="0" err="1">
                <a:latin typeface="Consolas" panose="020B0609020204030204" pitchFamily="49" charset="0"/>
              </a:rPr>
              <a:t>num</a:t>
            </a:r>
            <a:r>
              <a:rPr lang="en-US" sz="1400" dirty="0">
                <a:latin typeface="Consolas" panose="020B0609020204030204" pitchFamily="49" charset="0"/>
              </a:rPr>
              <a:t> )</a:t>
            </a:r>
          </a:p>
          <a:p>
            <a:r>
              <a:rPr lang="en-US" sz="1400" dirty="0">
                <a:latin typeface="Consolas" panose="020B0609020204030204" pitchFamily="49" charset="0"/>
              </a:rPr>
              <a:t>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p>
          <a:p>
            <a:r>
              <a:rPr lang="en-US" sz="1400" dirty="0">
                <a:latin typeface="Consolas" panose="020B0609020204030204" pitchFamily="49" charset="0"/>
              </a:rPr>
              <a:t>    return 0;</a:t>
            </a:r>
          </a:p>
          <a:p>
            <a:r>
              <a:rPr lang="en-US" sz="1400" dirty="0">
                <a:latin typeface="Consolas" panose="020B0609020204030204" pitchFamily="49" charset="0"/>
              </a:rPr>
              <a:t>}</a:t>
            </a:r>
          </a:p>
        </p:txBody>
      </p:sp>
      <p:cxnSp>
        <p:nvCxnSpPr>
          <p:cNvPr id="16" name="Straight Arrow Connector 15"/>
          <p:cNvCxnSpPr/>
          <p:nvPr/>
        </p:nvCxnSpPr>
        <p:spPr>
          <a:xfrm>
            <a:off x="5810299" y="6174635"/>
            <a:ext cx="0" cy="620079"/>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652120" y="6174635"/>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652120" y="679471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602616" y="6326662"/>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graphicFrame>
        <p:nvGraphicFramePr>
          <p:cNvPr id="25" name="Table 24"/>
          <p:cNvGraphicFramePr>
            <a:graphicFrameLocks noGrp="1"/>
          </p:cNvGraphicFramePr>
          <p:nvPr>
            <p:extLst>
              <p:ext uri="{D42A27DB-BD31-4B8C-83A1-F6EECF244321}">
                <p14:modId xmlns:p14="http://schemas.microsoft.com/office/powerpoint/2010/main" val="485583380"/>
              </p:ext>
            </p:extLst>
          </p:nvPr>
        </p:nvGraphicFramePr>
        <p:xfrm>
          <a:off x="5921301" y="548680"/>
          <a:ext cx="2539131" cy="6248400"/>
        </p:xfrm>
        <a:graphic>
          <a:graphicData uri="http://schemas.openxmlformats.org/drawingml/2006/table">
            <a:tbl>
              <a:tblPr firstRow="1" bandRow="1">
                <a:tableStyleId>{2D5ABB26-0587-4C30-8999-92F81FD0307C}</a:tableStyleId>
              </a:tblPr>
              <a:tblGrid>
                <a:gridCol w="738931"/>
                <a:gridCol w="792088"/>
                <a:gridCol w="1008112"/>
              </a:tblGrid>
              <a:tr h="0">
                <a:tc>
                  <a:txBody>
                    <a:bodyPr/>
                    <a:lstStyle/>
                    <a:p>
                      <a:pPr algn="ctr"/>
                      <a:r>
                        <a:rPr lang="en-US" sz="1000" dirty="0" smtClean="0">
                          <a:latin typeface="Consolas" panose="020B0609020204030204" pitchFamily="49" charset="0"/>
                        </a:rPr>
                        <a:t>ffffffd7</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ffffffd8</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ffffffd9</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ffffffda</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ffffffdb</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ffffffdc</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ffffffdd</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ffffffde</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ffffffdf</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ffffffe0</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ffffffe1</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ffffffe2</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ffffffe3</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ffffffe4</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ffffffe5</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ffffffe6</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ffffffe7</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ffffffe8</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ffffffe9</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ffffffea</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ffffffeb</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ffffffec</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ffffffed</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ffffffee</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ffffffef</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fffffff0</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fffffff1</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fffffff2</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fffffff3</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fffffff4</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fffffff5</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fffffff6</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fffffff7</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fffffff8</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fffffff9</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fffffffa</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fffffffb</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fffffffc</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10</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err="1" smtClean="0">
                          <a:latin typeface="Consolas" panose="020B0609020204030204" pitchFamily="49" charset="0"/>
                        </a:rPr>
                        <a:t>num</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fffffffd</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fffffffe</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ffffffff</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13359046"/>
      </p:ext>
    </p:extLst>
  </p:cSld>
  <p:clrMapOvr>
    <a:masterClrMapping/>
  </p:clrMapOvr>
  <mc:AlternateContent xmlns:mc="http://schemas.openxmlformats.org/markup-compatibility/2006">
    <mc:Choice xmlns:p14="http://schemas.microsoft.com/office/powerpoint/2010/main" Requires="p14">
      <p:transition spd="slow" p14:dur="2000" advTm="10415"/>
    </mc:Choice>
    <mc:Fallback>
      <p:transition spd="slow" advTm="10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prstClr val="black"/>
                </a:solidFill>
              </a:rPr>
              <a:t> </a:t>
            </a:r>
            <a:r>
              <a:rPr lang="en-US" dirty="0" smtClean="0">
                <a:solidFill>
                  <a:prstClr val="black"/>
                </a:solidFill>
              </a:rPr>
              <a:t>      Example</a:t>
            </a:r>
            <a:r>
              <a:rPr lang="en-US" dirty="0">
                <a:solidFill>
                  <a:prstClr val="black"/>
                </a:solidFill>
              </a:rPr>
              <a:t>: </a:t>
            </a:r>
            <a:r>
              <a:rPr lang="en-US" dirty="0" err="1">
                <a:solidFill>
                  <a:prstClr val="black"/>
                </a:solidFill>
                <a:latin typeface="Consolas" panose="020B0609020204030204" pitchFamily="49" charset="0"/>
              </a:rPr>
              <a:t>is_prime</a:t>
            </a:r>
            <a:r>
              <a:rPr lang="en-US" dirty="0">
                <a:solidFill>
                  <a:prstClr val="black"/>
                </a:solidFill>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t>We call  </a:t>
            </a:r>
            <a:r>
              <a:rPr lang="en-US" dirty="0" err="1" smtClean="0">
                <a:latin typeface="Consolas" panose="020B0609020204030204" pitchFamily="49" charset="0"/>
              </a:rPr>
              <a:t>nprimes</a:t>
            </a:r>
            <a:r>
              <a:rPr lang="en-US" dirty="0" smtClean="0">
                <a:latin typeface="Consolas" panose="020B0609020204030204" pitchFamily="49" charset="0"/>
              </a:rPr>
              <a:t>(…)</a:t>
            </a:r>
            <a:r>
              <a:rPr lang="en-US" dirty="0" smtClean="0"/>
              <a:t> which </a:t>
            </a:r>
            <a:r>
              <a:rPr lang="en-US" dirty="0" smtClean="0"/>
              <a:t>has one</a:t>
            </a:r>
            <a:br>
              <a:rPr lang="en-US" dirty="0" smtClean="0"/>
            </a:br>
            <a:r>
              <a:rPr lang="en-US" dirty="0" smtClean="0"/>
              <a:t>parameter </a:t>
            </a:r>
            <a:r>
              <a:rPr lang="en-US" dirty="0" smtClean="0">
                <a:latin typeface="Consolas" panose="020B0609020204030204" pitchFamily="49" charset="0"/>
              </a:rPr>
              <a:t>n</a:t>
            </a:r>
            <a:endParaRPr lang="en-US" dirty="0" smtClean="0"/>
          </a:p>
        </p:txBody>
      </p:sp>
      <p:sp>
        <p:nvSpPr>
          <p:cNvPr id="23" name="Rectangle 22"/>
          <p:cNvSpPr/>
          <p:nvPr/>
        </p:nvSpPr>
        <p:spPr>
          <a:xfrm>
            <a:off x="539552" y="3341310"/>
            <a:ext cx="4104456" cy="2031325"/>
          </a:xfrm>
          <a:prstGeom prst="rect">
            <a:avLst/>
          </a:prstGeom>
        </p:spPr>
        <p:txBody>
          <a:bodyPr wrap="square">
            <a:spAutoFit/>
          </a:bodyPr>
          <a:lstStyle/>
          <a:p>
            <a:r>
              <a:rPr lang="en-US" sz="1400" dirty="0" err="1">
                <a:latin typeface="Consolas" panose="020B0609020204030204" pitchFamily="49" charset="0"/>
              </a:rPr>
              <a:t>int</a:t>
            </a:r>
            <a:r>
              <a:rPr lang="en-US" sz="1400" dirty="0">
                <a:latin typeface="Consolas" panose="020B0609020204030204" pitchFamily="49" charset="0"/>
              </a:rPr>
              <a:t> main() {</a:t>
            </a:r>
          </a:p>
          <a:p>
            <a:r>
              <a:rPr lang="en-US" sz="1400" dirty="0">
                <a:latin typeface="Consolas" panose="020B0609020204030204" pitchFamily="49" charset="0"/>
              </a:rPr>
              <a:t>    </a:t>
            </a:r>
            <a:r>
              <a:rPr lang="en-US" sz="1400" dirty="0" err="1">
                <a:latin typeface="Consolas" panose="020B0609020204030204" pitchFamily="49" charset="0"/>
              </a:rPr>
              <a:t>int</a:t>
            </a:r>
            <a:r>
              <a:rPr lang="en-US" sz="1400" dirty="0">
                <a:latin typeface="Consolas" panose="020B0609020204030204" pitchFamily="49" charset="0"/>
              </a:rPr>
              <a:t> </a:t>
            </a:r>
            <a:r>
              <a:rPr lang="en-US" sz="1400" dirty="0" err="1">
                <a:latin typeface="Consolas" panose="020B0609020204030204" pitchFamily="49" charset="0"/>
              </a:rPr>
              <a:t>num</a:t>
            </a:r>
            <a:r>
              <a:rPr lang="en-US" sz="1400" dirty="0">
                <a:latin typeface="Consolas" panose="020B0609020204030204" pitchFamily="49" charset="0"/>
              </a:rPr>
              <a:t>{};</a:t>
            </a:r>
          </a:p>
          <a:p>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"Enter a number: ";</a:t>
            </a:r>
          </a:p>
          <a:p>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cin</a:t>
            </a:r>
            <a:r>
              <a:rPr lang="en-US" sz="1400" dirty="0">
                <a:latin typeface="Consolas" panose="020B0609020204030204" pitchFamily="49" charset="0"/>
              </a:rPr>
              <a:t> &gt;&gt; </a:t>
            </a:r>
            <a:r>
              <a:rPr lang="en-US" sz="1400" dirty="0" err="1">
                <a:latin typeface="Consolas" panose="020B0609020204030204" pitchFamily="49" charset="0"/>
              </a:rPr>
              <a:t>num</a:t>
            </a:r>
            <a:r>
              <a:rPr lang="en-US" sz="1400" dirty="0">
                <a:latin typeface="Consolas" panose="020B0609020204030204" pitchFamily="49" charset="0"/>
              </a:rPr>
              <a:t>;</a:t>
            </a:r>
          </a:p>
          <a:p>
            <a:endParaRPr lang="en-US" sz="1400" dirty="0">
              <a:latin typeface="Consolas" panose="020B0609020204030204" pitchFamily="49" charset="0"/>
            </a:endParaRPr>
          </a:p>
          <a:p>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a:latin typeface="Consolas" panose="020B0609020204030204" pitchFamily="49" charset="0"/>
              </a:rPr>
              <a:t>nprimes</a:t>
            </a:r>
            <a:r>
              <a:rPr lang="en-US" sz="1400" dirty="0">
                <a:latin typeface="Consolas" panose="020B0609020204030204" pitchFamily="49" charset="0"/>
              </a:rPr>
              <a:t>( </a:t>
            </a:r>
            <a:r>
              <a:rPr lang="en-US" sz="1400" dirty="0" err="1">
                <a:latin typeface="Consolas" panose="020B0609020204030204" pitchFamily="49" charset="0"/>
              </a:rPr>
              <a:t>num</a:t>
            </a:r>
            <a:r>
              <a:rPr lang="en-US" sz="1400" dirty="0">
                <a:latin typeface="Consolas" panose="020B0609020204030204" pitchFamily="49" charset="0"/>
              </a:rPr>
              <a:t> )</a:t>
            </a:r>
          </a:p>
          <a:p>
            <a:r>
              <a:rPr lang="en-US" sz="1400" dirty="0">
                <a:latin typeface="Consolas" panose="020B0609020204030204" pitchFamily="49" charset="0"/>
              </a:rPr>
              <a:t>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p>
          <a:p>
            <a:r>
              <a:rPr lang="en-US" sz="1400" dirty="0">
                <a:latin typeface="Consolas" panose="020B0609020204030204" pitchFamily="49" charset="0"/>
              </a:rPr>
              <a:t>    return 0;</a:t>
            </a:r>
          </a:p>
          <a:p>
            <a:r>
              <a:rPr lang="en-US" sz="1400" dirty="0">
                <a:latin typeface="Consolas" panose="020B0609020204030204" pitchFamily="49" charset="0"/>
              </a:rPr>
              <a:t>}</a:t>
            </a:r>
          </a:p>
        </p:txBody>
      </p:sp>
      <p:cxnSp>
        <p:nvCxnSpPr>
          <p:cNvPr id="16" name="Straight Arrow Connector 15"/>
          <p:cNvCxnSpPr/>
          <p:nvPr/>
        </p:nvCxnSpPr>
        <p:spPr>
          <a:xfrm>
            <a:off x="5810299" y="6174635"/>
            <a:ext cx="0" cy="620079"/>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652120" y="6174635"/>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652120" y="679471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602616" y="6326662"/>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cxnSp>
        <p:nvCxnSpPr>
          <p:cNvPr id="26" name="Straight Arrow Connector 25"/>
          <p:cNvCxnSpPr/>
          <p:nvPr/>
        </p:nvCxnSpPr>
        <p:spPr>
          <a:xfrm>
            <a:off x="5810919" y="3218256"/>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5684659" y="2858216"/>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graphicFrame>
        <p:nvGraphicFramePr>
          <p:cNvPr id="28" name="Table 27"/>
          <p:cNvGraphicFramePr>
            <a:graphicFrameLocks noGrp="1"/>
          </p:cNvGraphicFramePr>
          <p:nvPr>
            <p:extLst>
              <p:ext uri="{D42A27DB-BD31-4B8C-83A1-F6EECF244321}">
                <p14:modId xmlns:p14="http://schemas.microsoft.com/office/powerpoint/2010/main" val="1234008124"/>
              </p:ext>
            </p:extLst>
          </p:nvPr>
        </p:nvGraphicFramePr>
        <p:xfrm>
          <a:off x="5921301" y="548680"/>
          <a:ext cx="2539131" cy="6248400"/>
        </p:xfrm>
        <a:graphic>
          <a:graphicData uri="http://schemas.openxmlformats.org/drawingml/2006/table">
            <a:tbl>
              <a:tblPr firstRow="1" bandRow="1">
                <a:tableStyleId>{2D5ABB26-0587-4C30-8999-92F81FD0307C}</a:tableStyleId>
              </a:tblPr>
              <a:tblGrid>
                <a:gridCol w="738931"/>
                <a:gridCol w="792088"/>
                <a:gridCol w="1008112"/>
              </a:tblGrid>
              <a:tr h="0">
                <a:tc>
                  <a:txBody>
                    <a:bodyPr/>
                    <a:lstStyle/>
                    <a:p>
                      <a:pPr algn="ctr"/>
                      <a:r>
                        <a:rPr lang="en-US" sz="1000" dirty="0" smtClean="0">
                          <a:latin typeface="Consolas" panose="020B0609020204030204" pitchFamily="49" charset="0"/>
                        </a:rPr>
                        <a:t>ffffffd7</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ffffffd8</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ffffffd9</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ffffffda</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ffffffdb</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ffffffdc</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ffffffdd</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ffffffde</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ffffffdf</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ffffffe0</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ffffffe1</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ffffffe2</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ffffffe3</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ffffffe4</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ffffffe5</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ffffffe6</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ffffffe7</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ffffffe8</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ffffffe9</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ffffffea</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ffffffeb</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ffffffec</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ffffffed</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ffffffee</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ffffffef</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fffffff0</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fffffff1</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fffffff2</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fffffff3</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fffffff4</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fffffff5</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fffffff6</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fffffff7</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fffffff8</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n</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fffffff9</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fffffffa</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fffffffb</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fffffffc</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10</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err="1" smtClean="0">
                          <a:latin typeface="Consolas" panose="020B0609020204030204" pitchFamily="49" charset="0"/>
                        </a:rPr>
                        <a:t>num</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fffffffd</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fffffffe</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ffffffff</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86762621"/>
      </p:ext>
    </p:extLst>
  </p:cSld>
  <p:clrMapOvr>
    <a:masterClrMapping/>
  </p:clrMapOvr>
  <mc:AlternateContent xmlns:mc="http://schemas.openxmlformats.org/markup-compatibility/2006">
    <mc:Choice xmlns:p14="http://schemas.microsoft.com/office/powerpoint/2010/main" Requires="p14">
      <p:transition spd="slow" p14:dur="2000" advTm="19763"/>
    </mc:Choice>
    <mc:Fallback>
      <p:transition spd="slow" advTm="19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prstClr val="black"/>
                </a:solidFill>
              </a:rPr>
              <a:t>       </a:t>
            </a:r>
            <a:r>
              <a:rPr lang="en-US" dirty="0">
                <a:solidFill>
                  <a:prstClr val="black"/>
                </a:solidFill>
              </a:rPr>
              <a:t>Example: </a:t>
            </a:r>
            <a:r>
              <a:rPr lang="en-US" dirty="0" err="1">
                <a:solidFill>
                  <a:prstClr val="black"/>
                </a:solidFill>
                <a:latin typeface="Consolas" panose="020B0609020204030204" pitchFamily="49" charset="0"/>
              </a:rPr>
              <a:t>is_prime</a:t>
            </a:r>
            <a:r>
              <a:rPr lang="en-US" dirty="0">
                <a:solidFill>
                  <a:prstClr val="black"/>
                </a:solidFill>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t>The value of the argument is copied to the</a:t>
            </a:r>
            <a:br>
              <a:rPr lang="en-US" dirty="0" smtClean="0"/>
            </a:br>
            <a:r>
              <a:rPr lang="en-US" dirty="0" smtClean="0"/>
              <a:t>memory for the parameter</a:t>
            </a:r>
            <a:r>
              <a:rPr lang="en-US" dirty="0" smtClean="0"/>
              <a:t> </a:t>
            </a:r>
            <a:r>
              <a:rPr lang="en-US" dirty="0" smtClean="0">
                <a:latin typeface="Consolas" panose="020B0609020204030204" pitchFamily="49" charset="0"/>
              </a:rPr>
              <a:t>n</a:t>
            </a:r>
            <a:endParaRPr lang="en-US" dirty="0" smtClean="0"/>
          </a:p>
        </p:txBody>
      </p:sp>
      <p:sp>
        <p:nvSpPr>
          <p:cNvPr id="23" name="Rectangle 22"/>
          <p:cNvSpPr/>
          <p:nvPr/>
        </p:nvSpPr>
        <p:spPr>
          <a:xfrm>
            <a:off x="539552" y="3341310"/>
            <a:ext cx="4104456" cy="2031325"/>
          </a:xfrm>
          <a:prstGeom prst="rect">
            <a:avLst/>
          </a:prstGeom>
        </p:spPr>
        <p:txBody>
          <a:bodyPr wrap="square">
            <a:spAutoFit/>
          </a:bodyPr>
          <a:lstStyle/>
          <a:p>
            <a:r>
              <a:rPr lang="en-US" sz="1400" dirty="0" err="1">
                <a:latin typeface="Consolas" panose="020B0609020204030204" pitchFamily="49" charset="0"/>
              </a:rPr>
              <a:t>int</a:t>
            </a:r>
            <a:r>
              <a:rPr lang="en-US" sz="1400" dirty="0">
                <a:latin typeface="Consolas" panose="020B0609020204030204" pitchFamily="49" charset="0"/>
              </a:rPr>
              <a:t> main() {</a:t>
            </a:r>
          </a:p>
          <a:p>
            <a:r>
              <a:rPr lang="en-US" sz="1400" dirty="0">
                <a:latin typeface="Consolas" panose="020B0609020204030204" pitchFamily="49" charset="0"/>
              </a:rPr>
              <a:t>    </a:t>
            </a:r>
            <a:r>
              <a:rPr lang="en-US" sz="1400" dirty="0" err="1">
                <a:latin typeface="Consolas" panose="020B0609020204030204" pitchFamily="49" charset="0"/>
              </a:rPr>
              <a:t>int</a:t>
            </a:r>
            <a:r>
              <a:rPr lang="en-US" sz="1400" dirty="0">
                <a:latin typeface="Consolas" panose="020B0609020204030204" pitchFamily="49" charset="0"/>
              </a:rPr>
              <a:t> </a:t>
            </a:r>
            <a:r>
              <a:rPr lang="en-US" sz="1400" dirty="0" err="1">
                <a:latin typeface="Consolas" panose="020B0609020204030204" pitchFamily="49" charset="0"/>
              </a:rPr>
              <a:t>num</a:t>
            </a:r>
            <a:r>
              <a:rPr lang="en-US" sz="1400" dirty="0">
                <a:latin typeface="Consolas" panose="020B0609020204030204" pitchFamily="49" charset="0"/>
              </a:rPr>
              <a:t>{};</a:t>
            </a:r>
          </a:p>
          <a:p>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"Enter a number: ";</a:t>
            </a:r>
          </a:p>
          <a:p>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cin</a:t>
            </a:r>
            <a:r>
              <a:rPr lang="en-US" sz="1400" dirty="0">
                <a:latin typeface="Consolas" panose="020B0609020204030204" pitchFamily="49" charset="0"/>
              </a:rPr>
              <a:t> &gt;&gt; </a:t>
            </a:r>
            <a:r>
              <a:rPr lang="en-US" sz="1400" dirty="0" err="1">
                <a:latin typeface="Consolas" panose="020B0609020204030204" pitchFamily="49" charset="0"/>
              </a:rPr>
              <a:t>num</a:t>
            </a:r>
            <a:r>
              <a:rPr lang="en-US" sz="1400" dirty="0">
                <a:latin typeface="Consolas" panose="020B0609020204030204" pitchFamily="49" charset="0"/>
              </a:rPr>
              <a:t>;</a:t>
            </a:r>
          </a:p>
          <a:p>
            <a:endParaRPr lang="en-US" sz="1400" dirty="0">
              <a:latin typeface="Consolas" panose="020B0609020204030204" pitchFamily="49" charset="0"/>
            </a:endParaRPr>
          </a:p>
          <a:p>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a:latin typeface="Consolas" panose="020B0609020204030204" pitchFamily="49" charset="0"/>
              </a:rPr>
              <a:t>nprimes</a:t>
            </a:r>
            <a:r>
              <a:rPr lang="en-US" sz="1400" dirty="0">
                <a:latin typeface="Consolas" panose="020B0609020204030204" pitchFamily="49" charset="0"/>
              </a:rPr>
              <a:t>( </a:t>
            </a:r>
            <a:r>
              <a:rPr lang="en-US" sz="1400" dirty="0" err="1">
                <a:latin typeface="Consolas" panose="020B0609020204030204" pitchFamily="49" charset="0"/>
              </a:rPr>
              <a:t>num</a:t>
            </a:r>
            <a:r>
              <a:rPr lang="en-US" sz="1400" dirty="0">
                <a:latin typeface="Consolas" panose="020B0609020204030204" pitchFamily="49" charset="0"/>
              </a:rPr>
              <a:t> )</a:t>
            </a:r>
          </a:p>
          <a:p>
            <a:r>
              <a:rPr lang="en-US" sz="1400" dirty="0">
                <a:latin typeface="Consolas" panose="020B0609020204030204" pitchFamily="49" charset="0"/>
              </a:rPr>
              <a:t>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p>
          <a:p>
            <a:r>
              <a:rPr lang="en-US" sz="1400" dirty="0">
                <a:latin typeface="Consolas" panose="020B0609020204030204" pitchFamily="49" charset="0"/>
              </a:rPr>
              <a:t>    return 0;</a:t>
            </a:r>
          </a:p>
          <a:p>
            <a:r>
              <a:rPr lang="en-US" sz="1400" dirty="0">
                <a:latin typeface="Consolas" panose="020B0609020204030204" pitchFamily="49" charset="0"/>
              </a:rPr>
              <a:t>}</a:t>
            </a:r>
          </a:p>
        </p:txBody>
      </p:sp>
      <p:cxnSp>
        <p:nvCxnSpPr>
          <p:cNvPr id="16" name="Straight Arrow Connector 15"/>
          <p:cNvCxnSpPr/>
          <p:nvPr/>
        </p:nvCxnSpPr>
        <p:spPr>
          <a:xfrm>
            <a:off x="5810299" y="6174635"/>
            <a:ext cx="0" cy="620079"/>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652120" y="6174635"/>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652120" y="679471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602616" y="6326662"/>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cxnSp>
        <p:nvCxnSpPr>
          <p:cNvPr id="26" name="Straight Arrow Connector 25"/>
          <p:cNvCxnSpPr/>
          <p:nvPr/>
        </p:nvCxnSpPr>
        <p:spPr>
          <a:xfrm>
            <a:off x="5810919" y="3218256"/>
            <a:ext cx="0" cy="29523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5684659" y="2858216"/>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2690887388"/>
              </p:ext>
            </p:extLst>
          </p:nvPr>
        </p:nvGraphicFramePr>
        <p:xfrm>
          <a:off x="5921301" y="548680"/>
          <a:ext cx="2539131" cy="6248400"/>
        </p:xfrm>
        <a:graphic>
          <a:graphicData uri="http://schemas.openxmlformats.org/drawingml/2006/table">
            <a:tbl>
              <a:tblPr firstRow="1" bandRow="1">
                <a:tableStyleId>{2D5ABB26-0587-4C30-8999-92F81FD0307C}</a:tableStyleId>
              </a:tblPr>
              <a:tblGrid>
                <a:gridCol w="738931"/>
                <a:gridCol w="792088"/>
                <a:gridCol w="1008112"/>
              </a:tblGrid>
              <a:tr h="0">
                <a:tc>
                  <a:txBody>
                    <a:bodyPr/>
                    <a:lstStyle/>
                    <a:p>
                      <a:pPr algn="ctr"/>
                      <a:r>
                        <a:rPr lang="en-US" sz="1000" dirty="0" smtClean="0">
                          <a:latin typeface="Consolas" panose="020B0609020204030204" pitchFamily="49" charset="0"/>
                        </a:rPr>
                        <a:t>ffffffd7</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ffffffd8</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ffffffd9</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ffffffda</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ffffffdb</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ffffffdc</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ffffffdd</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ffffffde</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ffffffdf</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ffffffe0</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ffffffe1</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ffffffe2</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ffffffe3</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ffffffe4</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ffffffe5</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ffffffe6</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ffffffe7</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ffffffe8</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ffffffe9</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ffffffea</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ffffffeb</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ffffffec</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ffffffed</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ffffffee</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ffffffef</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fffffff0</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fffffff1</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fffffff2</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fffffff3</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fffffff4</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fffffff5</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fffffff6</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fffffff7</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fffffff8</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10</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n</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fffffff9</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fffffffa</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fffffffb</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fffffffc</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10</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err="1" smtClean="0">
                          <a:latin typeface="Consolas" panose="020B0609020204030204" pitchFamily="49" charset="0"/>
                        </a:rPr>
                        <a:t>num</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fffffffd</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fffffffe</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ffffffff</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24670150"/>
      </p:ext>
    </p:extLst>
  </p:cSld>
  <p:clrMapOvr>
    <a:masterClrMapping/>
  </p:clrMapOvr>
  <mc:AlternateContent xmlns:mc="http://schemas.openxmlformats.org/markup-compatibility/2006">
    <mc:Choice xmlns:p14="http://schemas.microsoft.com/office/powerpoint/2010/main" Requires="p14">
      <p:transition spd="slow" p14:dur="2000" advTm="13933"/>
    </mc:Choice>
    <mc:Fallback>
      <p:transition spd="slow" advTm="13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prstClr val="black"/>
                </a:solidFill>
              </a:rPr>
              <a:t>       Example</a:t>
            </a:r>
            <a:r>
              <a:rPr lang="en-US" dirty="0">
                <a:solidFill>
                  <a:prstClr val="black"/>
                </a:solidFill>
              </a:rPr>
              <a:t>: </a:t>
            </a:r>
            <a:r>
              <a:rPr lang="en-US" dirty="0" err="1">
                <a:solidFill>
                  <a:prstClr val="black"/>
                </a:solidFill>
                <a:latin typeface="Consolas" panose="020B0609020204030204" pitchFamily="49" charset="0"/>
              </a:rPr>
              <a:t>is_prime</a:t>
            </a:r>
            <a:r>
              <a:rPr lang="en-US" dirty="0">
                <a:solidFill>
                  <a:prstClr val="black"/>
                </a:solidFill>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t>The </a:t>
            </a:r>
            <a:r>
              <a:rPr lang="en-US" dirty="0" err="1" smtClean="0">
                <a:latin typeface="Consolas" panose="020B0609020204030204" pitchFamily="49" charset="0"/>
              </a:rPr>
              <a:t>nprimes</a:t>
            </a:r>
            <a:r>
              <a:rPr lang="en-US" dirty="0" smtClean="0">
                <a:latin typeface="Consolas" panose="020B0609020204030204" pitchFamily="49" charset="0"/>
              </a:rPr>
              <a:t>(…)</a:t>
            </a:r>
            <a:r>
              <a:rPr lang="en-US" dirty="0" smtClean="0"/>
              <a:t> function has five local</a:t>
            </a:r>
            <a:br>
              <a:rPr lang="en-US" dirty="0" smtClean="0"/>
            </a:br>
            <a:r>
              <a:rPr lang="en-US" dirty="0" smtClean="0"/>
              <a:t>variables of type </a:t>
            </a:r>
            <a:r>
              <a:rPr lang="en-US" dirty="0" err="1" smtClean="0">
                <a:latin typeface="Consolas" panose="020B0609020204030204" pitchFamily="49" charset="0"/>
              </a:rPr>
              <a:t>int</a:t>
            </a:r>
            <a:endParaRPr lang="en-US" dirty="0" smtClean="0">
              <a:latin typeface="Consolas" panose="020B0609020204030204" pitchFamily="49" charset="0"/>
            </a:endParaRPr>
          </a:p>
          <a:p>
            <a:r>
              <a:rPr lang="en-US" dirty="0" smtClean="0"/>
              <a:t>The local array is of type </a:t>
            </a:r>
            <a:r>
              <a:rPr lang="en-US" dirty="0" smtClean="0">
                <a:latin typeface="Consolas" panose="020B0609020204030204" pitchFamily="49" charset="0"/>
              </a:rPr>
              <a:t>bool</a:t>
            </a:r>
            <a:r>
              <a:rPr lang="en-US" dirty="0" smtClean="0"/>
              <a:t> with </a:t>
            </a:r>
            <a:r>
              <a:rPr lang="en-US" dirty="0" smtClean="0">
                <a:latin typeface="Times New Roman" panose="02020603050405020304" pitchFamily="18" charset="0"/>
                <a:cs typeface="Times New Roman" panose="02020603050405020304" pitchFamily="18" charset="0"/>
              </a:rPr>
              <a:t>11</a:t>
            </a:r>
            <a:r>
              <a:rPr lang="en-US" dirty="0" smtClean="0"/>
              <a:t> entries</a:t>
            </a:r>
          </a:p>
          <a:p>
            <a:pPr lvl="1"/>
            <a:r>
              <a:rPr lang="en-US" dirty="0" smtClean="0"/>
              <a:t>The value of </a:t>
            </a:r>
            <a:r>
              <a:rPr lang="en-US" dirty="0" err="1" smtClean="0">
                <a:latin typeface="Consolas" panose="020B0609020204030204" pitchFamily="49" charset="0"/>
              </a:rPr>
              <a:t>is_prime</a:t>
            </a:r>
            <a:r>
              <a:rPr lang="en-US" dirty="0" smtClean="0"/>
              <a:t> is </a:t>
            </a:r>
            <a:r>
              <a:rPr lang="en-US" dirty="0" smtClean="0">
                <a:latin typeface="Consolas" panose="020B0609020204030204" pitchFamily="49" charset="0"/>
              </a:rPr>
              <a:t>ffffffd9</a:t>
            </a:r>
          </a:p>
        </p:txBody>
      </p:sp>
      <p:sp>
        <p:nvSpPr>
          <p:cNvPr id="23" name="Rectangle 22"/>
          <p:cNvSpPr/>
          <p:nvPr/>
        </p:nvSpPr>
        <p:spPr>
          <a:xfrm>
            <a:off x="539552" y="3341310"/>
            <a:ext cx="4104456" cy="2031325"/>
          </a:xfrm>
          <a:prstGeom prst="rect">
            <a:avLst/>
          </a:prstGeom>
        </p:spPr>
        <p:txBody>
          <a:bodyPr wrap="square">
            <a:spAutoFit/>
          </a:bodyPr>
          <a:lstStyle/>
          <a:p>
            <a:r>
              <a:rPr lang="en-US" sz="1400" dirty="0" err="1">
                <a:latin typeface="Consolas" panose="020B0609020204030204" pitchFamily="49" charset="0"/>
              </a:rPr>
              <a:t>int</a:t>
            </a:r>
            <a:r>
              <a:rPr lang="en-US" sz="1400" dirty="0">
                <a:latin typeface="Consolas" panose="020B0609020204030204" pitchFamily="49" charset="0"/>
              </a:rPr>
              <a:t> main() {</a:t>
            </a:r>
          </a:p>
          <a:p>
            <a:r>
              <a:rPr lang="en-US" sz="1400" dirty="0">
                <a:latin typeface="Consolas" panose="020B0609020204030204" pitchFamily="49" charset="0"/>
              </a:rPr>
              <a:t>    </a:t>
            </a:r>
            <a:r>
              <a:rPr lang="en-US" sz="1400" dirty="0" err="1">
                <a:latin typeface="Consolas" panose="020B0609020204030204" pitchFamily="49" charset="0"/>
              </a:rPr>
              <a:t>int</a:t>
            </a:r>
            <a:r>
              <a:rPr lang="en-US" sz="1400" dirty="0">
                <a:latin typeface="Consolas" panose="020B0609020204030204" pitchFamily="49" charset="0"/>
              </a:rPr>
              <a:t> </a:t>
            </a:r>
            <a:r>
              <a:rPr lang="en-US" sz="1400" dirty="0" err="1">
                <a:latin typeface="Consolas" panose="020B0609020204030204" pitchFamily="49" charset="0"/>
              </a:rPr>
              <a:t>num</a:t>
            </a:r>
            <a:r>
              <a:rPr lang="en-US" sz="1400" dirty="0">
                <a:latin typeface="Consolas" panose="020B0609020204030204" pitchFamily="49" charset="0"/>
              </a:rPr>
              <a:t>{};</a:t>
            </a:r>
          </a:p>
          <a:p>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"Enter a number: ";</a:t>
            </a:r>
          </a:p>
          <a:p>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cin</a:t>
            </a:r>
            <a:r>
              <a:rPr lang="en-US" sz="1400" dirty="0">
                <a:latin typeface="Consolas" panose="020B0609020204030204" pitchFamily="49" charset="0"/>
              </a:rPr>
              <a:t> &gt;&gt; </a:t>
            </a:r>
            <a:r>
              <a:rPr lang="en-US" sz="1400" dirty="0" err="1">
                <a:latin typeface="Consolas" panose="020B0609020204030204" pitchFamily="49" charset="0"/>
              </a:rPr>
              <a:t>num</a:t>
            </a:r>
            <a:r>
              <a:rPr lang="en-US" sz="1400" dirty="0">
                <a:latin typeface="Consolas" panose="020B0609020204030204" pitchFamily="49" charset="0"/>
              </a:rPr>
              <a:t>;</a:t>
            </a:r>
          </a:p>
          <a:p>
            <a:endParaRPr lang="en-US" sz="1400" dirty="0">
              <a:latin typeface="Consolas" panose="020B0609020204030204" pitchFamily="49" charset="0"/>
            </a:endParaRPr>
          </a:p>
          <a:p>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a:latin typeface="Consolas" panose="020B0609020204030204" pitchFamily="49" charset="0"/>
              </a:rPr>
              <a:t>nprimes</a:t>
            </a:r>
            <a:r>
              <a:rPr lang="en-US" sz="1400" dirty="0">
                <a:latin typeface="Consolas" panose="020B0609020204030204" pitchFamily="49" charset="0"/>
              </a:rPr>
              <a:t>( </a:t>
            </a:r>
            <a:r>
              <a:rPr lang="en-US" sz="1400" dirty="0" err="1">
                <a:latin typeface="Consolas" panose="020B0609020204030204" pitchFamily="49" charset="0"/>
              </a:rPr>
              <a:t>num</a:t>
            </a:r>
            <a:r>
              <a:rPr lang="en-US" sz="1400" dirty="0">
                <a:latin typeface="Consolas" panose="020B0609020204030204" pitchFamily="49" charset="0"/>
              </a:rPr>
              <a:t> )</a:t>
            </a:r>
          </a:p>
          <a:p>
            <a:r>
              <a:rPr lang="en-US" sz="1400" dirty="0">
                <a:latin typeface="Consolas" panose="020B0609020204030204" pitchFamily="49" charset="0"/>
              </a:rPr>
              <a:t>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p>
          <a:p>
            <a:r>
              <a:rPr lang="en-US" sz="1400" dirty="0">
                <a:latin typeface="Consolas" panose="020B0609020204030204" pitchFamily="49" charset="0"/>
              </a:rPr>
              <a:t>    return 0;</a:t>
            </a:r>
          </a:p>
          <a:p>
            <a:r>
              <a:rPr lang="en-US" sz="1400" dirty="0">
                <a:latin typeface="Consolas" panose="020B0609020204030204" pitchFamily="49" charset="0"/>
              </a:rPr>
              <a:t>}</a:t>
            </a:r>
          </a:p>
        </p:txBody>
      </p:sp>
      <p:cxnSp>
        <p:nvCxnSpPr>
          <p:cNvPr id="16" name="Straight Arrow Connector 15"/>
          <p:cNvCxnSpPr/>
          <p:nvPr/>
        </p:nvCxnSpPr>
        <p:spPr>
          <a:xfrm>
            <a:off x="5810299" y="6174635"/>
            <a:ext cx="0" cy="620079"/>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652120" y="6174635"/>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652120" y="679471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602616" y="6326662"/>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graphicFrame>
        <p:nvGraphicFramePr>
          <p:cNvPr id="22" name="Table 21"/>
          <p:cNvGraphicFramePr>
            <a:graphicFrameLocks noGrp="1"/>
          </p:cNvGraphicFramePr>
          <p:nvPr>
            <p:extLst>
              <p:ext uri="{D42A27DB-BD31-4B8C-83A1-F6EECF244321}">
                <p14:modId xmlns:p14="http://schemas.microsoft.com/office/powerpoint/2010/main" val="1716372629"/>
              </p:ext>
            </p:extLst>
          </p:nvPr>
        </p:nvGraphicFramePr>
        <p:xfrm>
          <a:off x="5921301" y="548680"/>
          <a:ext cx="2539131" cy="6248400"/>
        </p:xfrm>
        <a:graphic>
          <a:graphicData uri="http://schemas.openxmlformats.org/drawingml/2006/table">
            <a:tbl>
              <a:tblPr firstRow="1" bandRow="1">
                <a:tableStyleId>{2D5ABB26-0587-4C30-8999-92F81FD0307C}</a:tableStyleId>
              </a:tblPr>
              <a:tblGrid>
                <a:gridCol w="738931"/>
                <a:gridCol w="792088"/>
                <a:gridCol w="1008112"/>
              </a:tblGrid>
              <a:tr h="0">
                <a:tc>
                  <a:txBody>
                    <a:bodyPr/>
                    <a:lstStyle/>
                    <a:p>
                      <a:pPr algn="ctr"/>
                      <a:r>
                        <a:rPr lang="en-US" sz="1000" dirty="0" smtClean="0">
                          <a:latin typeface="Consolas" panose="020B0609020204030204" pitchFamily="49" charset="0"/>
                        </a:rPr>
                        <a:t>ffffffd7</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ffffffd8</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ffffffd9</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[0]</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ffffffda</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[1]</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ffffffdb</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[2]</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ffffffdc</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[3]</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ffffffdd</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[4]</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ffffffde</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[5]</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ffffffdf</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[6]</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ffffffe0</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[7]</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ffffffe1</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[8]</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ffffffe2</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[9]</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ffffffe3</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[10]</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ffffffe4</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count</a:t>
                      </a:r>
                      <a:endParaRPr kumimoji="0" lang="en-CA" sz="14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ffffffe5</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ffffffe6</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ffffffe7</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ffffffe8</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m</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ffffffe9</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ffffffea</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ffffffeb</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ffffffec</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smtClean="0">
                          <a:latin typeface="Consolas" panose="020B0609020204030204" pitchFamily="49" charset="0"/>
                        </a:rPr>
                        <a:t>?</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 k</a:t>
                      </a:r>
                      <a:r>
                        <a:rPr lang="en-US" sz="1400" baseline="30000" dirty="0" smtClean="0">
                          <a:latin typeface="Consolas" panose="020B0609020204030204" pitchFamily="49" charset="0"/>
                        </a:rPr>
                        <a:t>3</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ffffffed</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ffffffee</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ffffffef</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fffffff0</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smtClean="0">
                          <a:latin typeface="Consolas" panose="020B0609020204030204" pitchFamily="49" charset="0"/>
                        </a:rPr>
                        <a:t>?</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 k</a:t>
                      </a:r>
                      <a:r>
                        <a:rPr lang="en-US" sz="1400" baseline="30000" dirty="0" smtClean="0">
                          <a:latin typeface="Consolas" panose="020B0609020204030204" pitchFamily="49" charset="0"/>
                        </a:rPr>
                        <a:t>2</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fffffff1</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fffffff2</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fffffff3</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fffffff4</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smtClean="0">
                          <a:latin typeface="Consolas" panose="020B0609020204030204" pitchFamily="49" charset="0"/>
                        </a:rPr>
                        <a:t>?</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 k</a:t>
                      </a:r>
                      <a:r>
                        <a:rPr lang="en-US" sz="1400" baseline="30000" dirty="0" smtClean="0">
                          <a:latin typeface="Consolas" panose="020B0609020204030204" pitchFamily="49" charset="0"/>
                        </a:rPr>
                        <a:t>1</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fffffff5</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fffffff6</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fffffff7</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fffffff8</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smtClean="0">
                          <a:latin typeface="Consolas" panose="020B0609020204030204" pitchFamily="49" charset="0"/>
                        </a:rPr>
                        <a:t>10</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n</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fffffff9</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fffffffa</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fffffffb</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fffffffc</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10</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err="1" smtClean="0">
                          <a:latin typeface="Consolas" panose="020B0609020204030204" pitchFamily="49" charset="0"/>
                        </a:rPr>
                        <a:t>num</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fffffffd</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fffffffe</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ffffffff</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cxnSp>
        <p:nvCxnSpPr>
          <p:cNvPr id="26" name="Straight Arrow Connector 25"/>
          <p:cNvCxnSpPr/>
          <p:nvPr/>
        </p:nvCxnSpPr>
        <p:spPr>
          <a:xfrm>
            <a:off x="5796136" y="846043"/>
            <a:ext cx="14783" cy="5324541"/>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5874645" y="836712"/>
            <a:ext cx="2657795" cy="172819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ounded Rectangle 18"/>
          <p:cNvSpPr/>
          <p:nvPr/>
        </p:nvSpPr>
        <p:spPr>
          <a:xfrm>
            <a:off x="5937513" y="811359"/>
            <a:ext cx="722720" cy="2076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cxnSp>
        <p:nvCxnSpPr>
          <p:cNvPr id="28" name="Straight Connector 27"/>
          <p:cNvCxnSpPr/>
          <p:nvPr/>
        </p:nvCxnSpPr>
        <p:spPr>
          <a:xfrm>
            <a:off x="5661451" y="846043"/>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24242978"/>
      </p:ext>
    </p:extLst>
  </p:cSld>
  <p:clrMapOvr>
    <a:masterClrMapping/>
  </p:clrMapOvr>
  <mc:AlternateContent xmlns:mc="http://schemas.openxmlformats.org/markup-compatibility/2006">
    <mc:Choice xmlns:p14="http://schemas.microsoft.com/office/powerpoint/2010/main" Requires="p14">
      <p:transition spd="slow" p14:dur="2000" advTm="106688"/>
    </mc:Choice>
    <mc:Fallback>
      <p:transition spd="slow" advTm="106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bldLst>
      <p:bldP spid="5" grpId="0" animBg="1"/>
      <p:bldP spid="5" grpId="1"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for functions</a:t>
            </a:r>
            <a:endParaRPr lang="en-CA" dirty="0"/>
          </a:p>
        </p:txBody>
      </p:sp>
      <p:sp>
        <p:nvSpPr>
          <p:cNvPr id="3" name="Content Placeholder 2"/>
          <p:cNvSpPr>
            <a:spLocks noGrp="1"/>
          </p:cNvSpPr>
          <p:nvPr>
            <p:ph idx="1"/>
          </p:nvPr>
        </p:nvSpPr>
        <p:spPr/>
        <p:txBody>
          <a:bodyPr/>
          <a:lstStyle/>
          <a:p>
            <a:r>
              <a:rPr lang="en-US" dirty="0" smtClean="0"/>
              <a:t>Suppose the local variables of </a:t>
            </a:r>
            <a:r>
              <a:rPr lang="en-US" dirty="0" smtClean="0">
                <a:latin typeface="Consolas" panose="020B0609020204030204" pitchFamily="49" charset="0"/>
              </a:rPr>
              <a:t>main()</a:t>
            </a:r>
            <a:r>
              <a:rPr lang="en-US" dirty="0" smtClean="0"/>
              <a:t> are</a:t>
            </a:r>
            <a:br>
              <a:rPr lang="en-US" dirty="0" smtClean="0"/>
            </a:br>
            <a:r>
              <a:rPr lang="en-US" dirty="0" smtClean="0"/>
              <a:t>stored at the bottom of memory</a:t>
            </a:r>
          </a:p>
          <a:p>
            <a:r>
              <a:rPr lang="en-US" dirty="0" smtClean="0"/>
              <a:t>When we call a function from </a:t>
            </a:r>
            <a:r>
              <a:rPr lang="en-US" dirty="0" smtClean="0">
                <a:latin typeface="Consolas" panose="020B0609020204030204" pitchFamily="49" charset="0"/>
              </a:rPr>
              <a:t>main()</a:t>
            </a:r>
            <a:r>
              <a:rPr lang="en-US" dirty="0" smtClean="0"/>
              <a:t>,</a:t>
            </a:r>
          </a:p>
          <a:p>
            <a:pPr marL="0" indent="0">
              <a:buNone/>
            </a:pPr>
            <a:r>
              <a:rPr lang="en-US" dirty="0"/>
              <a:t>	</a:t>
            </a:r>
            <a:r>
              <a:rPr lang="en-US" dirty="0" smtClean="0"/>
              <a:t>we must allocate memory for any</a:t>
            </a:r>
          </a:p>
          <a:p>
            <a:pPr lvl="1"/>
            <a:r>
              <a:rPr lang="en-US" dirty="0" smtClean="0"/>
              <a:t>Parameters</a:t>
            </a:r>
          </a:p>
          <a:p>
            <a:pPr lvl="1"/>
            <a:r>
              <a:rPr lang="en-US" dirty="0" smtClean="0"/>
              <a:t>Local variables</a:t>
            </a:r>
          </a:p>
          <a:p>
            <a:pPr lvl="1"/>
            <a:endParaRPr lang="en-US" dirty="0"/>
          </a:p>
          <a:p>
            <a:r>
              <a:rPr lang="en-US" dirty="0" smtClean="0"/>
              <a:t>The obvious location is immediately</a:t>
            </a:r>
            <a:br>
              <a:rPr lang="en-US" dirty="0" smtClean="0"/>
            </a:br>
            <a:r>
              <a:rPr lang="en-US" dirty="0" smtClean="0"/>
              <a:t>above the memory allocated for </a:t>
            </a:r>
            <a:r>
              <a:rPr lang="en-US" dirty="0">
                <a:latin typeface="Consolas" panose="020B0609020204030204" pitchFamily="49" charset="0"/>
              </a:rPr>
              <a:t>main()</a:t>
            </a:r>
            <a:r>
              <a:rPr lang="en-US" dirty="0"/>
              <a:t/>
            </a:r>
            <a:br>
              <a:rPr lang="en-US" dirty="0"/>
            </a:br>
            <a:endParaRPr lang="en-US" dirty="0" smtClean="0"/>
          </a:p>
        </p:txBody>
      </p:sp>
      <p:graphicFrame>
        <p:nvGraphicFramePr>
          <p:cNvPr id="14" name="Table 13"/>
          <p:cNvGraphicFramePr>
            <a:graphicFrameLocks noGrp="1"/>
          </p:cNvGraphicFramePr>
          <p:nvPr>
            <p:extLst>
              <p:ext uri="{D42A27DB-BD31-4B8C-83A1-F6EECF244321}">
                <p14:modId xmlns:p14="http://schemas.microsoft.com/office/powerpoint/2010/main" val="2153867250"/>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395923" y="5552053"/>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cxnSp>
        <p:nvCxnSpPr>
          <p:cNvPr id="16" name="Straight Arrow Connector 15"/>
          <p:cNvCxnSpPr/>
          <p:nvPr/>
        </p:nvCxnSpPr>
        <p:spPr>
          <a:xfrm>
            <a:off x="5580112" y="3672284"/>
            <a:ext cx="0" cy="148490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453852" y="3237253"/>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75340985"/>
      </p:ext>
    </p:extLst>
  </p:cSld>
  <p:clrMapOvr>
    <a:masterClrMapping/>
  </p:clrMapOvr>
  <mc:AlternateContent xmlns:mc="http://schemas.openxmlformats.org/markup-compatibility/2006">
    <mc:Choice xmlns:p14="http://schemas.microsoft.com/office/powerpoint/2010/main" Requires="p14">
      <p:transition spd="slow" p14:dur="2000" advTm="47676"/>
    </mc:Choice>
    <mc:Fallback>
      <p:transition spd="slow" advTm="47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prstClr val="black"/>
                </a:solidFill>
              </a:rPr>
              <a:t>       Example</a:t>
            </a:r>
            <a:r>
              <a:rPr lang="en-US" dirty="0">
                <a:solidFill>
                  <a:prstClr val="black"/>
                </a:solidFill>
              </a:rPr>
              <a:t>: </a:t>
            </a:r>
            <a:r>
              <a:rPr lang="en-US" dirty="0" err="1">
                <a:solidFill>
                  <a:prstClr val="black"/>
                </a:solidFill>
                <a:latin typeface="Consolas" panose="020B0609020204030204" pitchFamily="49" charset="0"/>
              </a:rPr>
              <a:t>is_prime</a:t>
            </a:r>
            <a:r>
              <a:rPr lang="en-US" dirty="0">
                <a:solidFill>
                  <a:prstClr val="black"/>
                </a:solidFill>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t>When the function </a:t>
            </a:r>
            <a:r>
              <a:rPr lang="en-US" dirty="0" smtClean="0"/>
              <a:t>is ready to return,</a:t>
            </a:r>
            <a:br>
              <a:rPr lang="en-US" dirty="0" smtClean="0"/>
            </a:br>
            <a:r>
              <a:rPr lang="en-US" dirty="0" smtClean="0"/>
              <a:t>the value returned will be copied to the</a:t>
            </a:r>
            <a:br>
              <a:rPr lang="en-US" dirty="0" smtClean="0"/>
            </a:br>
            <a:r>
              <a:rPr lang="en-US" dirty="0" smtClean="0"/>
              <a:t>location immediately above that memory </a:t>
            </a:r>
            <a:br>
              <a:rPr lang="en-US" dirty="0" smtClean="0"/>
            </a:br>
            <a:r>
              <a:rPr lang="en-US" dirty="0" smtClean="0"/>
              <a:t>allocated for </a:t>
            </a:r>
            <a:r>
              <a:rPr lang="en-US" dirty="0" smtClean="0">
                <a:latin typeface="Consolas" panose="020B0609020204030204" pitchFamily="49" charset="0"/>
              </a:rPr>
              <a:t>main()</a:t>
            </a:r>
          </a:p>
        </p:txBody>
      </p:sp>
      <p:sp>
        <p:nvSpPr>
          <p:cNvPr id="23" name="Rectangle 22"/>
          <p:cNvSpPr/>
          <p:nvPr/>
        </p:nvSpPr>
        <p:spPr>
          <a:xfrm>
            <a:off x="539552" y="3341310"/>
            <a:ext cx="4104456" cy="2031325"/>
          </a:xfrm>
          <a:prstGeom prst="rect">
            <a:avLst/>
          </a:prstGeom>
        </p:spPr>
        <p:txBody>
          <a:bodyPr wrap="square">
            <a:spAutoFit/>
          </a:bodyPr>
          <a:lstStyle/>
          <a:p>
            <a:r>
              <a:rPr lang="en-US" sz="1400" dirty="0" err="1">
                <a:latin typeface="Consolas" panose="020B0609020204030204" pitchFamily="49" charset="0"/>
              </a:rPr>
              <a:t>int</a:t>
            </a:r>
            <a:r>
              <a:rPr lang="en-US" sz="1400" dirty="0">
                <a:latin typeface="Consolas" panose="020B0609020204030204" pitchFamily="49" charset="0"/>
              </a:rPr>
              <a:t> main() {</a:t>
            </a:r>
          </a:p>
          <a:p>
            <a:r>
              <a:rPr lang="en-US" sz="1400" dirty="0">
                <a:latin typeface="Consolas" panose="020B0609020204030204" pitchFamily="49" charset="0"/>
              </a:rPr>
              <a:t>    </a:t>
            </a:r>
            <a:r>
              <a:rPr lang="en-US" sz="1400" dirty="0" err="1">
                <a:latin typeface="Consolas" panose="020B0609020204030204" pitchFamily="49" charset="0"/>
              </a:rPr>
              <a:t>int</a:t>
            </a:r>
            <a:r>
              <a:rPr lang="en-US" sz="1400" dirty="0">
                <a:latin typeface="Consolas" panose="020B0609020204030204" pitchFamily="49" charset="0"/>
              </a:rPr>
              <a:t> </a:t>
            </a:r>
            <a:r>
              <a:rPr lang="en-US" sz="1400" dirty="0" err="1">
                <a:latin typeface="Consolas" panose="020B0609020204030204" pitchFamily="49" charset="0"/>
              </a:rPr>
              <a:t>num</a:t>
            </a:r>
            <a:r>
              <a:rPr lang="en-US" sz="1400" dirty="0">
                <a:latin typeface="Consolas" panose="020B0609020204030204" pitchFamily="49" charset="0"/>
              </a:rPr>
              <a:t>{};</a:t>
            </a:r>
          </a:p>
          <a:p>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"Enter a number: ";</a:t>
            </a:r>
          </a:p>
          <a:p>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cin</a:t>
            </a:r>
            <a:r>
              <a:rPr lang="en-US" sz="1400" dirty="0">
                <a:latin typeface="Consolas" panose="020B0609020204030204" pitchFamily="49" charset="0"/>
              </a:rPr>
              <a:t> &gt;&gt; </a:t>
            </a:r>
            <a:r>
              <a:rPr lang="en-US" sz="1400" dirty="0" err="1">
                <a:latin typeface="Consolas" panose="020B0609020204030204" pitchFamily="49" charset="0"/>
              </a:rPr>
              <a:t>num</a:t>
            </a:r>
            <a:r>
              <a:rPr lang="en-US" sz="1400" dirty="0">
                <a:latin typeface="Consolas" panose="020B0609020204030204" pitchFamily="49" charset="0"/>
              </a:rPr>
              <a:t>;</a:t>
            </a:r>
          </a:p>
          <a:p>
            <a:endParaRPr lang="en-US" sz="1400" dirty="0">
              <a:latin typeface="Consolas" panose="020B0609020204030204" pitchFamily="49" charset="0"/>
            </a:endParaRPr>
          </a:p>
          <a:p>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a:latin typeface="Consolas" panose="020B0609020204030204" pitchFamily="49" charset="0"/>
              </a:rPr>
              <a:t>nprimes</a:t>
            </a:r>
            <a:r>
              <a:rPr lang="en-US" sz="1400" dirty="0">
                <a:latin typeface="Consolas" panose="020B0609020204030204" pitchFamily="49" charset="0"/>
              </a:rPr>
              <a:t>( </a:t>
            </a:r>
            <a:r>
              <a:rPr lang="en-US" sz="1400" dirty="0" err="1">
                <a:latin typeface="Consolas" panose="020B0609020204030204" pitchFamily="49" charset="0"/>
              </a:rPr>
              <a:t>num</a:t>
            </a:r>
            <a:r>
              <a:rPr lang="en-US" sz="1400" dirty="0">
                <a:latin typeface="Consolas" panose="020B0609020204030204" pitchFamily="49" charset="0"/>
              </a:rPr>
              <a:t> )</a:t>
            </a:r>
          </a:p>
          <a:p>
            <a:r>
              <a:rPr lang="en-US" sz="1400" dirty="0">
                <a:latin typeface="Consolas" panose="020B0609020204030204" pitchFamily="49" charset="0"/>
              </a:rPr>
              <a:t>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p>
          <a:p>
            <a:r>
              <a:rPr lang="en-US" sz="1400" dirty="0">
                <a:latin typeface="Consolas" panose="020B0609020204030204" pitchFamily="49" charset="0"/>
              </a:rPr>
              <a:t>    return 0;</a:t>
            </a:r>
          </a:p>
          <a:p>
            <a:r>
              <a:rPr lang="en-US" sz="1400" dirty="0">
                <a:latin typeface="Consolas" panose="020B0609020204030204" pitchFamily="49" charset="0"/>
              </a:rPr>
              <a:t>}</a:t>
            </a:r>
          </a:p>
        </p:txBody>
      </p:sp>
      <p:cxnSp>
        <p:nvCxnSpPr>
          <p:cNvPr id="16" name="Straight Arrow Connector 15"/>
          <p:cNvCxnSpPr/>
          <p:nvPr/>
        </p:nvCxnSpPr>
        <p:spPr>
          <a:xfrm>
            <a:off x="5810299" y="6174635"/>
            <a:ext cx="0" cy="620079"/>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652120" y="6174635"/>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652120" y="679471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602616" y="6326662"/>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graphicFrame>
        <p:nvGraphicFramePr>
          <p:cNvPr id="22" name="Table 21"/>
          <p:cNvGraphicFramePr>
            <a:graphicFrameLocks noGrp="1"/>
          </p:cNvGraphicFramePr>
          <p:nvPr>
            <p:extLst>
              <p:ext uri="{D42A27DB-BD31-4B8C-83A1-F6EECF244321}">
                <p14:modId xmlns:p14="http://schemas.microsoft.com/office/powerpoint/2010/main" val="1389897419"/>
              </p:ext>
            </p:extLst>
          </p:nvPr>
        </p:nvGraphicFramePr>
        <p:xfrm>
          <a:off x="5921301" y="548680"/>
          <a:ext cx="2539131" cy="6248400"/>
        </p:xfrm>
        <a:graphic>
          <a:graphicData uri="http://schemas.openxmlformats.org/drawingml/2006/table">
            <a:tbl>
              <a:tblPr firstRow="1" bandRow="1">
                <a:tableStyleId>{2D5ABB26-0587-4C30-8999-92F81FD0307C}</a:tableStyleId>
              </a:tblPr>
              <a:tblGrid>
                <a:gridCol w="738931"/>
                <a:gridCol w="792088"/>
                <a:gridCol w="1008112"/>
              </a:tblGrid>
              <a:tr h="0">
                <a:tc>
                  <a:txBody>
                    <a:bodyPr/>
                    <a:lstStyle/>
                    <a:p>
                      <a:pPr algn="ctr"/>
                      <a:r>
                        <a:rPr lang="en-US" sz="1000" dirty="0" smtClean="0">
                          <a:latin typeface="Consolas" panose="020B0609020204030204" pitchFamily="49" charset="0"/>
                        </a:rPr>
                        <a:t>ffffffd7</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ffffffd8</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ffffffd9</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[0]</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ffffffda</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[1]</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ffffffdb</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[2]</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ffffffdc</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[3]</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ffffffdd</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[4]</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ffffffde</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[5]</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ffffffdf</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[6]</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ffffffe0</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[7]</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ffffffe1</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[8]</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ffffffe2</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[9]</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ffffffe3</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[10]</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ffffffe4</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4</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count</a:t>
                      </a:r>
                      <a:endParaRPr kumimoji="0" lang="en-CA" sz="14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ffffffe5</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ffffffe6</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ffffffe7</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ffffffe8</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3</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m</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ffffffe9</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ffffffea</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ffffffeb</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ffffffec</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11</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 k</a:t>
                      </a:r>
                      <a:r>
                        <a:rPr lang="en-US" sz="1400" baseline="30000" dirty="0" smtClean="0">
                          <a:latin typeface="Consolas" panose="020B0609020204030204" pitchFamily="49" charset="0"/>
                        </a:rPr>
                        <a:t>3</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ffffffed</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ffffffee</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ffffffef</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fffffff0</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11</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 k</a:t>
                      </a:r>
                      <a:r>
                        <a:rPr lang="en-US" sz="1400" baseline="30000" dirty="0" smtClean="0">
                          <a:latin typeface="Consolas" panose="020B0609020204030204" pitchFamily="49" charset="0"/>
                        </a:rPr>
                        <a:t>2</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fffffff1</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fffffff2</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fffffff3</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fffffff4</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11</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 k</a:t>
                      </a:r>
                      <a:r>
                        <a:rPr lang="en-US" sz="1400" baseline="30000" dirty="0" smtClean="0">
                          <a:latin typeface="Consolas" panose="020B0609020204030204" pitchFamily="49" charset="0"/>
                        </a:rPr>
                        <a:t>1</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fffffff5</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fffffff6</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fffffff7</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fffffff8</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smtClean="0">
                          <a:latin typeface="Consolas" panose="020B0609020204030204" pitchFamily="49" charset="0"/>
                        </a:rPr>
                        <a:t>10</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400" i="1" dirty="0" smtClean="0">
                        <a:solidFill>
                          <a:srgbClr val="FF0000"/>
                        </a:solidFill>
                        <a:latin typeface="Georgia" panose="02040502050405020303"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fffffff9</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fffffffa</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fffffffb</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fffffffc</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10</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err="1" smtClean="0">
                          <a:latin typeface="Consolas" panose="020B0609020204030204" pitchFamily="49" charset="0"/>
                        </a:rPr>
                        <a:t>num</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fffffffd</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fffffffe</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ffffffff</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cxnSp>
        <p:nvCxnSpPr>
          <p:cNvPr id="26" name="Straight Arrow Connector 25"/>
          <p:cNvCxnSpPr/>
          <p:nvPr/>
        </p:nvCxnSpPr>
        <p:spPr>
          <a:xfrm>
            <a:off x="5796136" y="846043"/>
            <a:ext cx="14783" cy="5324541"/>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5937513" y="811359"/>
            <a:ext cx="722720" cy="2076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8" name="Straight Connector 27"/>
          <p:cNvCxnSpPr/>
          <p:nvPr/>
        </p:nvCxnSpPr>
        <p:spPr>
          <a:xfrm>
            <a:off x="5661451" y="846043"/>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58982" y="5691161"/>
            <a:ext cx="1332417" cy="338554"/>
          </a:xfrm>
          <a:prstGeom prst="rect">
            <a:avLst/>
          </a:prstGeom>
        </p:spPr>
        <p:txBody>
          <a:bodyPr wrap="none">
            <a:spAutoFit/>
          </a:bodyPr>
          <a:lstStyle/>
          <a:p>
            <a:pPr algn="ctr" fontAlgn="auto">
              <a:spcBef>
                <a:spcPts val="0"/>
              </a:spcBef>
              <a:spcAft>
                <a:spcPts val="0"/>
              </a:spcAft>
              <a:defRPr/>
            </a:pPr>
            <a:r>
              <a:rPr lang="en-US" sz="1600" i="1" dirty="0">
                <a:solidFill>
                  <a:srgbClr val="FF0000"/>
                </a:solidFill>
                <a:latin typeface="Georgia" panose="02040502050405020303" pitchFamily="18" charset="0"/>
              </a:rPr>
              <a:t>return value</a:t>
            </a:r>
            <a:endParaRPr lang="en-CA" sz="1600" i="1" dirty="0">
              <a:solidFill>
                <a:srgbClr val="FF0000"/>
              </a:solidFill>
              <a:latin typeface="Georgia" panose="02040502050405020303" pitchFamily="18" charset="0"/>
            </a:endParaRPr>
          </a:p>
        </p:txBody>
      </p:sp>
      <p:sp>
        <p:nvSpPr>
          <p:cNvPr id="18" name="Rounded Rectangle 17"/>
          <p:cNvSpPr/>
          <p:nvPr/>
        </p:nvSpPr>
        <p:spPr>
          <a:xfrm>
            <a:off x="6876256" y="5691161"/>
            <a:ext cx="360040" cy="3385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569493"/>
      </p:ext>
    </p:extLst>
  </p:cSld>
  <p:clrMapOvr>
    <a:masterClrMapping/>
  </p:clrMapOvr>
  <mc:AlternateContent xmlns:mc="http://schemas.openxmlformats.org/markup-compatibility/2006">
    <mc:Choice xmlns:p14="http://schemas.microsoft.com/office/powerpoint/2010/main" Requires="p14">
      <p:transition spd="slow" p14:dur="2000" advTm="21439"/>
    </mc:Choice>
    <mc:Fallback>
      <p:transition spd="slow" advTm="21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7"/>
                </p:tgtEl>
              </p:cMediaNode>
            </p:audio>
          </p:childTnLst>
        </p:cTn>
      </p:par>
    </p:tnLst>
    <p:bldLst>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prstClr val="black"/>
                </a:solidFill>
              </a:rPr>
              <a:t>       Example</a:t>
            </a:r>
            <a:r>
              <a:rPr lang="en-US" dirty="0">
                <a:solidFill>
                  <a:prstClr val="black"/>
                </a:solidFill>
              </a:rPr>
              <a:t>: </a:t>
            </a:r>
            <a:r>
              <a:rPr lang="en-US" dirty="0" err="1">
                <a:solidFill>
                  <a:prstClr val="black"/>
                </a:solidFill>
                <a:latin typeface="Consolas" panose="020B0609020204030204" pitchFamily="49" charset="0"/>
              </a:rPr>
              <a:t>is_prime</a:t>
            </a:r>
            <a:r>
              <a:rPr lang="en-US" dirty="0">
                <a:solidFill>
                  <a:prstClr val="black"/>
                </a:solidFill>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t>When the function </a:t>
            </a:r>
            <a:r>
              <a:rPr lang="en-US" dirty="0" smtClean="0"/>
              <a:t>is ready to return,</a:t>
            </a:r>
            <a:br>
              <a:rPr lang="en-US" dirty="0" smtClean="0"/>
            </a:br>
            <a:r>
              <a:rPr lang="en-US" dirty="0" smtClean="0"/>
              <a:t>the value returned will be copied to the</a:t>
            </a:r>
            <a:br>
              <a:rPr lang="en-US" dirty="0" smtClean="0"/>
            </a:br>
            <a:r>
              <a:rPr lang="en-US" dirty="0" smtClean="0"/>
              <a:t>location immediately above that memory </a:t>
            </a:r>
            <a:br>
              <a:rPr lang="en-US" dirty="0" smtClean="0"/>
            </a:br>
            <a:r>
              <a:rPr lang="en-US" dirty="0" smtClean="0"/>
              <a:t>allocated for </a:t>
            </a:r>
            <a:r>
              <a:rPr lang="en-US" dirty="0" smtClean="0">
                <a:latin typeface="Consolas" panose="020B0609020204030204" pitchFamily="49" charset="0"/>
              </a:rPr>
              <a:t>main()</a:t>
            </a:r>
          </a:p>
        </p:txBody>
      </p:sp>
      <p:sp>
        <p:nvSpPr>
          <p:cNvPr id="23" name="Rectangle 22"/>
          <p:cNvSpPr/>
          <p:nvPr/>
        </p:nvSpPr>
        <p:spPr>
          <a:xfrm>
            <a:off x="539552" y="3341310"/>
            <a:ext cx="4104456" cy="2031325"/>
          </a:xfrm>
          <a:prstGeom prst="rect">
            <a:avLst/>
          </a:prstGeom>
        </p:spPr>
        <p:txBody>
          <a:bodyPr wrap="square">
            <a:spAutoFit/>
          </a:bodyPr>
          <a:lstStyle/>
          <a:p>
            <a:r>
              <a:rPr lang="en-US" sz="1400" dirty="0" err="1">
                <a:latin typeface="Consolas" panose="020B0609020204030204" pitchFamily="49" charset="0"/>
              </a:rPr>
              <a:t>int</a:t>
            </a:r>
            <a:r>
              <a:rPr lang="en-US" sz="1400" dirty="0">
                <a:latin typeface="Consolas" panose="020B0609020204030204" pitchFamily="49" charset="0"/>
              </a:rPr>
              <a:t> main() {</a:t>
            </a:r>
          </a:p>
          <a:p>
            <a:r>
              <a:rPr lang="en-US" sz="1400" dirty="0">
                <a:latin typeface="Consolas" panose="020B0609020204030204" pitchFamily="49" charset="0"/>
              </a:rPr>
              <a:t>    </a:t>
            </a:r>
            <a:r>
              <a:rPr lang="en-US" sz="1400" dirty="0" err="1">
                <a:latin typeface="Consolas" panose="020B0609020204030204" pitchFamily="49" charset="0"/>
              </a:rPr>
              <a:t>int</a:t>
            </a:r>
            <a:r>
              <a:rPr lang="en-US" sz="1400" dirty="0">
                <a:latin typeface="Consolas" panose="020B0609020204030204" pitchFamily="49" charset="0"/>
              </a:rPr>
              <a:t> </a:t>
            </a:r>
            <a:r>
              <a:rPr lang="en-US" sz="1400" dirty="0" err="1">
                <a:latin typeface="Consolas" panose="020B0609020204030204" pitchFamily="49" charset="0"/>
              </a:rPr>
              <a:t>num</a:t>
            </a:r>
            <a:r>
              <a:rPr lang="en-US" sz="1400" dirty="0">
                <a:latin typeface="Consolas" panose="020B0609020204030204" pitchFamily="49" charset="0"/>
              </a:rPr>
              <a:t>{};</a:t>
            </a:r>
          </a:p>
          <a:p>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"Enter a number: ";</a:t>
            </a:r>
          </a:p>
          <a:p>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cin</a:t>
            </a:r>
            <a:r>
              <a:rPr lang="en-US" sz="1400" dirty="0">
                <a:latin typeface="Consolas" panose="020B0609020204030204" pitchFamily="49" charset="0"/>
              </a:rPr>
              <a:t> &gt;&gt; </a:t>
            </a:r>
            <a:r>
              <a:rPr lang="en-US" sz="1400" dirty="0" err="1">
                <a:latin typeface="Consolas" panose="020B0609020204030204" pitchFamily="49" charset="0"/>
              </a:rPr>
              <a:t>num</a:t>
            </a:r>
            <a:r>
              <a:rPr lang="en-US" sz="1400" dirty="0">
                <a:latin typeface="Consolas" panose="020B0609020204030204" pitchFamily="49" charset="0"/>
              </a:rPr>
              <a:t>;</a:t>
            </a:r>
          </a:p>
          <a:p>
            <a:endParaRPr lang="en-US" sz="1400" dirty="0">
              <a:latin typeface="Consolas" panose="020B0609020204030204" pitchFamily="49" charset="0"/>
            </a:endParaRPr>
          </a:p>
          <a:p>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a:latin typeface="Consolas" panose="020B0609020204030204" pitchFamily="49" charset="0"/>
              </a:rPr>
              <a:t>nprimes</a:t>
            </a:r>
            <a:r>
              <a:rPr lang="en-US" sz="1400" dirty="0">
                <a:latin typeface="Consolas" panose="020B0609020204030204" pitchFamily="49" charset="0"/>
              </a:rPr>
              <a:t>( </a:t>
            </a:r>
            <a:r>
              <a:rPr lang="en-US" sz="1400" dirty="0" err="1">
                <a:latin typeface="Consolas" panose="020B0609020204030204" pitchFamily="49" charset="0"/>
              </a:rPr>
              <a:t>num</a:t>
            </a:r>
            <a:r>
              <a:rPr lang="en-US" sz="1400" dirty="0">
                <a:latin typeface="Consolas" panose="020B0609020204030204" pitchFamily="49" charset="0"/>
              </a:rPr>
              <a:t> )</a:t>
            </a:r>
          </a:p>
          <a:p>
            <a:r>
              <a:rPr lang="en-US" sz="1400" dirty="0">
                <a:latin typeface="Consolas" panose="020B0609020204030204" pitchFamily="49" charset="0"/>
              </a:rPr>
              <a:t>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p>
          <a:p>
            <a:r>
              <a:rPr lang="en-US" sz="1400" dirty="0">
                <a:latin typeface="Consolas" panose="020B0609020204030204" pitchFamily="49" charset="0"/>
              </a:rPr>
              <a:t>    return 0;</a:t>
            </a:r>
          </a:p>
          <a:p>
            <a:r>
              <a:rPr lang="en-US" sz="1400" dirty="0">
                <a:latin typeface="Consolas" panose="020B0609020204030204" pitchFamily="49" charset="0"/>
              </a:rPr>
              <a:t>}</a:t>
            </a:r>
          </a:p>
        </p:txBody>
      </p:sp>
      <p:cxnSp>
        <p:nvCxnSpPr>
          <p:cNvPr id="16" name="Straight Arrow Connector 15"/>
          <p:cNvCxnSpPr/>
          <p:nvPr/>
        </p:nvCxnSpPr>
        <p:spPr>
          <a:xfrm>
            <a:off x="5810299" y="6174635"/>
            <a:ext cx="0" cy="620079"/>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652120" y="6174635"/>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652120" y="679471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602616" y="6326662"/>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graphicFrame>
        <p:nvGraphicFramePr>
          <p:cNvPr id="22" name="Table 21"/>
          <p:cNvGraphicFramePr>
            <a:graphicFrameLocks noGrp="1"/>
          </p:cNvGraphicFramePr>
          <p:nvPr>
            <p:extLst>
              <p:ext uri="{D42A27DB-BD31-4B8C-83A1-F6EECF244321}">
                <p14:modId xmlns:p14="http://schemas.microsoft.com/office/powerpoint/2010/main" val="276818375"/>
              </p:ext>
            </p:extLst>
          </p:nvPr>
        </p:nvGraphicFramePr>
        <p:xfrm>
          <a:off x="5921301" y="548680"/>
          <a:ext cx="2539131" cy="6248400"/>
        </p:xfrm>
        <a:graphic>
          <a:graphicData uri="http://schemas.openxmlformats.org/drawingml/2006/table">
            <a:tbl>
              <a:tblPr firstRow="1" bandRow="1">
                <a:tableStyleId>{2D5ABB26-0587-4C30-8999-92F81FD0307C}</a:tableStyleId>
              </a:tblPr>
              <a:tblGrid>
                <a:gridCol w="738931"/>
                <a:gridCol w="792088"/>
                <a:gridCol w="1008112"/>
              </a:tblGrid>
              <a:tr h="0">
                <a:tc>
                  <a:txBody>
                    <a:bodyPr/>
                    <a:lstStyle/>
                    <a:p>
                      <a:pPr algn="ctr"/>
                      <a:r>
                        <a:rPr lang="en-US" sz="1000" dirty="0" smtClean="0">
                          <a:latin typeface="Consolas" panose="020B0609020204030204" pitchFamily="49" charset="0"/>
                        </a:rPr>
                        <a:t>ffffffd7</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ffffffd8</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ffffffd9</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[0]</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ffffffda</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[1]</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ffffffdb</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[2]</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ffffffdc</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[3]</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ffffffdd</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[4]</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ffffffde</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[5]</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ffffffdf</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[6]</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ffffffe0</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[7]</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ffffffe1</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[8]</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ffffffe2</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Consolas" panose="020B0609020204030204" pitchFamily="49" charset="0"/>
                        </a:rPr>
                        <a:t>?</a:t>
                      </a: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[9]</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ffffffe3</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000" dirty="0" smtClean="0">
                          <a:latin typeface="Consolas" panose="020B0609020204030204" pitchFamily="49" charset="0"/>
                        </a:rPr>
                        <a:t>?</a:t>
                      </a: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err="1" smtClean="0">
                          <a:latin typeface="Consolas" panose="020B0609020204030204" pitchFamily="49" charset="0"/>
                        </a:rPr>
                        <a:t>is_prime</a:t>
                      </a:r>
                      <a:r>
                        <a:rPr lang="en-US" sz="1000" dirty="0" smtClean="0">
                          <a:latin typeface="Consolas" panose="020B0609020204030204" pitchFamily="49" charset="0"/>
                        </a:rPr>
                        <a:t>[10]</a:t>
                      </a: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ffffffe4</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4</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count</a:t>
                      </a:r>
                      <a:endParaRPr kumimoji="0" lang="en-CA" sz="14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ffffffe5</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ffffffe6</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ffffffe7</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ffffffe8</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3</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m</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ffffffe9</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ffffffea</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ffffffeb</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ffffffec</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11</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 k</a:t>
                      </a:r>
                      <a:r>
                        <a:rPr lang="en-US" sz="1400" baseline="30000" dirty="0" smtClean="0">
                          <a:latin typeface="Consolas" panose="020B0609020204030204" pitchFamily="49" charset="0"/>
                        </a:rPr>
                        <a:t>3</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ffffffed</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ffffffee</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ffffffef</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fffffff0</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11</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 k</a:t>
                      </a:r>
                      <a:r>
                        <a:rPr lang="en-US" sz="1400" baseline="30000" dirty="0" smtClean="0">
                          <a:latin typeface="Consolas" panose="020B0609020204030204" pitchFamily="49" charset="0"/>
                        </a:rPr>
                        <a:t>2</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fffffff1</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fffffff2</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fffffff3</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fffffff4</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11</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 k</a:t>
                      </a:r>
                      <a:r>
                        <a:rPr lang="en-US" sz="1400" baseline="30000" dirty="0" smtClean="0">
                          <a:latin typeface="Consolas" panose="020B0609020204030204" pitchFamily="49" charset="0"/>
                        </a:rPr>
                        <a:t>1</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fffffff5</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fffffff6</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fffffff7</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000" dirty="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CA" sz="10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fffffff8</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4</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i="1" dirty="0" smtClean="0">
                        <a:solidFill>
                          <a:srgbClr val="FF0000"/>
                        </a:solidFill>
                        <a:latin typeface="Georgia" panose="02040502050405020303"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smtClean="0">
                          <a:latin typeface="Consolas" panose="020B0609020204030204" pitchFamily="49" charset="0"/>
                        </a:rPr>
                        <a:t>fffffff9</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fffffffa</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fffffffb</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fffffffc</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10</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err="1" smtClean="0">
                          <a:latin typeface="Consolas" panose="020B0609020204030204" pitchFamily="49" charset="0"/>
                        </a:rPr>
                        <a:t>num</a:t>
                      </a:r>
                      <a:endParaRPr lang="en-CA" sz="14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fffffffd</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fffffffe</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0">
                <a:tc>
                  <a:txBody>
                    <a:bodyPr/>
                    <a:lstStyle/>
                    <a:p>
                      <a:pPr algn="ctr"/>
                      <a:r>
                        <a:rPr lang="en-US" sz="1000" dirty="0" err="1" smtClean="0">
                          <a:latin typeface="Consolas" panose="020B0609020204030204" pitchFamily="49" charset="0"/>
                        </a:rPr>
                        <a:t>ffffffff</a:t>
                      </a:r>
                      <a:endParaRPr lang="en-CA" sz="10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0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cxnSp>
        <p:nvCxnSpPr>
          <p:cNvPr id="26" name="Straight Arrow Connector 25"/>
          <p:cNvCxnSpPr/>
          <p:nvPr/>
        </p:nvCxnSpPr>
        <p:spPr>
          <a:xfrm>
            <a:off x="5796136" y="846043"/>
            <a:ext cx="14783" cy="5324541"/>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5937513" y="811359"/>
            <a:ext cx="722720" cy="2076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8" name="Straight Connector 27"/>
          <p:cNvCxnSpPr/>
          <p:nvPr/>
        </p:nvCxnSpPr>
        <p:spPr>
          <a:xfrm>
            <a:off x="5661451" y="846043"/>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558982" y="5691161"/>
            <a:ext cx="1332417" cy="338554"/>
          </a:xfrm>
          <a:prstGeom prst="rect">
            <a:avLst/>
          </a:prstGeom>
        </p:spPr>
        <p:txBody>
          <a:bodyPr wrap="none">
            <a:spAutoFit/>
          </a:bodyPr>
          <a:lstStyle/>
          <a:p>
            <a:pPr algn="ctr" fontAlgn="auto">
              <a:spcBef>
                <a:spcPts val="0"/>
              </a:spcBef>
              <a:spcAft>
                <a:spcPts val="0"/>
              </a:spcAft>
              <a:defRPr/>
            </a:pPr>
            <a:r>
              <a:rPr lang="en-US" sz="1600" i="1" dirty="0">
                <a:solidFill>
                  <a:srgbClr val="FF0000"/>
                </a:solidFill>
                <a:latin typeface="Georgia" panose="02040502050405020303" pitchFamily="18" charset="0"/>
              </a:rPr>
              <a:t>return value</a:t>
            </a:r>
            <a:endParaRPr lang="en-CA" sz="1600" i="1" dirty="0">
              <a:solidFill>
                <a:srgbClr val="FF0000"/>
              </a:solidFill>
              <a:latin typeface="Georgia" panose="02040502050405020303" pitchFamily="18" charset="0"/>
            </a:endParaRPr>
          </a:p>
        </p:txBody>
      </p:sp>
      <p:sp>
        <p:nvSpPr>
          <p:cNvPr id="4" name="Rounded Rectangle 3"/>
          <p:cNvSpPr/>
          <p:nvPr/>
        </p:nvSpPr>
        <p:spPr>
          <a:xfrm>
            <a:off x="6876256" y="5691161"/>
            <a:ext cx="360040" cy="3385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96195305"/>
      </p:ext>
    </p:extLst>
  </p:cSld>
  <p:clrMapOvr>
    <a:masterClrMapping/>
  </p:clrMapOvr>
  <mc:AlternateContent xmlns:mc="http://schemas.openxmlformats.org/markup-compatibility/2006">
    <mc:Choice xmlns:p14="http://schemas.microsoft.com/office/powerpoint/2010/main" Requires="p14">
      <p:transition spd="slow" p14:dur="2000" advTm="107806"/>
    </mc:Choice>
    <mc:Fallback>
      <p:transition spd="slow" advTm="107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5"/>
                </p:tgtEl>
              </p:cMediaNode>
            </p:audio>
          </p:childTnLst>
        </p:cTn>
      </p:par>
    </p:tnLst>
    <p:bldLst>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US" dirty="0" smtClean="0"/>
              <a:t>Have a basic understanding of the call stack</a:t>
            </a:r>
            <a:endParaRPr lang="en-CA" dirty="0"/>
          </a:p>
          <a:p>
            <a:pPr lvl="2"/>
            <a:r>
              <a:rPr lang="en-US" dirty="0" smtClean="0"/>
              <a:t>The call stack </a:t>
            </a:r>
            <a:r>
              <a:rPr lang="en-US" dirty="0" smtClean="0"/>
              <a:t>starts at the bottom of memory</a:t>
            </a:r>
          </a:p>
          <a:p>
            <a:pPr lvl="1"/>
            <a:r>
              <a:rPr lang="en-US" dirty="0" smtClean="0"/>
              <a:t>Understand this memory is used for parameters, local variables, and returned values</a:t>
            </a:r>
          </a:p>
          <a:p>
            <a:pPr lvl="1"/>
            <a:r>
              <a:rPr lang="en-US" dirty="0" smtClean="0"/>
              <a:t>Have observed two examples of programs using the call stack</a:t>
            </a:r>
            <a:r>
              <a:rPr lang="en-US" dirty="0" smtClean="0"/>
              <a:t> </a:t>
            </a:r>
            <a:endParaRPr lang="en-CA"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81646"/>
    </mc:Choice>
    <mc:Fallback>
      <p:transition spd="slow" advTm="81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Wikipedia:</a:t>
            </a:r>
          </a:p>
          <a:p>
            <a:pPr marL="0" indent="0">
              <a:buNone/>
            </a:pPr>
            <a:r>
              <a:rPr lang="en-US" sz="1800" dirty="0"/>
              <a:t>	https://en.wikipedia.org/wiki/Call_stack</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2970"/>
    </mc:Choice>
    <mc:Fallback>
      <p:transition spd="slow" advTm="2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504"/>
    </mc:Choice>
    <mc:Fallback>
      <p:transition spd="slow" advTm="1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594"/>
    </mc:Choice>
    <mc:Fallback>
      <p:transition spd="slow" advTm="3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
            </a:r>
            <a:r>
              <a:rPr lang="en-US" dirty="0" err="1" smtClean="0">
                <a:latin typeface="Consolas" panose="020B0609020204030204" pitchFamily="49" charset="0"/>
              </a:rPr>
              <a:t>gcd</a:t>
            </a:r>
            <a:r>
              <a:rPr lang="en-US" dirty="0" smtClean="0">
                <a:latin typeface="Consolas" panose="020B0609020204030204" pitchFamily="49" charset="0"/>
              </a:rPr>
              <a:t>(…)</a:t>
            </a:r>
            <a:endParaRPr lang="en-CA" dirty="0">
              <a:latin typeface="Consolas" panose="020B0609020204030204" pitchFamily="49" charset="0"/>
            </a:endParaRPr>
          </a:p>
        </p:txBody>
      </p:sp>
      <p:sp>
        <p:nvSpPr>
          <p:cNvPr id="3" name="Content Placeholder 2"/>
          <p:cNvSpPr>
            <a:spLocks noGrp="1"/>
          </p:cNvSpPr>
          <p:nvPr>
            <p:ph idx="1"/>
          </p:nvPr>
        </p:nvSpPr>
        <p:spPr/>
        <p:txBody>
          <a:bodyPr/>
          <a:lstStyle/>
          <a:p>
            <a:r>
              <a:rPr lang="en-US" dirty="0" smtClean="0"/>
              <a:t>Consider the following:</a:t>
            </a:r>
          </a:p>
          <a:p>
            <a:pPr marL="457200" lvl="1" indent="0">
              <a:buNone/>
            </a:pPr>
            <a:r>
              <a:rPr lang="en-US" sz="1400" dirty="0" smtClean="0">
                <a:latin typeface="Consolas" panose="020B0609020204030204" pitchFamily="49" charset="0"/>
              </a:rPr>
              <a:t>#include &lt;</a:t>
            </a:r>
            <a:r>
              <a:rPr lang="en-US" sz="1400" dirty="0" err="1" smtClean="0">
                <a:latin typeface="Consolas" panose="020B0609020204030204" pitchFamily="49" charset="0"/>
              </a:rPr>
              <a:t>iostream</a:t>
            </a:r>
            <a:r>
              <a:rPr lang="en-US" sz="1400" dirty="0" smtClean="0">
                <a:latin typeface="Consolas" panose="020B0609020204030204" pitchFamily="49" charset="0"/>
              </a:rPr>
              <a:t>&gt;</a:t>
            </a:r>
          </a:p>
          <a:p>
            <a:pPr marL="457200" lvl="1" indent="0">
              <a:buNone/>
            </a:pPr>
            <a:endParaRPr lang="en-US" sz="1400" dirty="0">
              <a:latin typeface="Consolas" panose="020B0609020204030204" pitchFamily="49" charset="0"/>
            </a:endParaRPr>
          </a:p>
          <a:p>
            <a:pPr marL="457200" lvl="1" indent="0">
              <a:buNone/>
            </a:pPr>
            <a:r>
              <a:rPr lang="en-US" sz="1400" dirty="0" smtClean="0">
                <a:latin typeface="Consolas" panose="020B0609020204030204" pitchFamily="49" charset="0"/>
              </a:rPr>
              <a:t>// Function declarations</a:t>
            </a:r>
          </a:p>
          <a:p>
            <a:pPr marL="457200" lvl="1"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a:t>
            </a:r>
          </a:p>
          <a:p>
            <a:pPr marL="457200" lvl="1" indent="0">
              <a:buNone/>
            </a:pPr>
            <a:r>
              <a:rPr lang="en-US" sz="1400" dirty="0" smtClean="0">
                <a:latin typeface="Consolas" panose="020B0609020204030204" pitchFamily="49" charset="0"/>
              </a:rPr>
              <a:t>unsigned </a:t>
            </a:r>
            <a:r>
              <a:rPr lang="en-US" sz="1400" dirty="0" err="1" smtClean="0">
                <a:latin typeface="Consolas" panose="020B0609020204030204" pitchFamily="49" charset="0"/>
              </a:rPr>
              <a:t>int</a:t>
            </a:r>
            <a:r>
              <a:rPr lang="en-US" sz="1400" dirty="0" smtClean="0">
                <a:latin typeface="Consolas" panose="020B0609020204030204" pitchFamily="49" charset="0"/>
              </a:rPr>
              <a:t> </a:t>
            </a:r>
            <a:r>
              <a:rPr lang="en-US" sz="1400" dirty="0" err="1" smtClean="0">
                <a:latin typeface="Consolas" panose="020B0609020204030204" pitchFamily="49" charset="0"/>
              </a:rPr>
              <a:t>gcd</a:t>
            </a:r>
            <a:r>
              <a:rPr lang="en-US" sz="1400" dirty="0" smtClean="0">
                <a:latin typeface="Consolas" panose="020B0609020204030204" pitchFamily="49" charset="0"/>
              </a:rPr>
              <a:t>( unsigned </a:t>
            </a:r>
            <a:r>
              <a:rPr lang="en-US" sz="1400" dirty="0" err="1" smtClean="0">
                <a:latin typeface="Consolas" panose="020B0609020204030204" pitchFamily="49" charset="0"/>
              </a:rPr>
              <a:t>int</a:t>
            </a:r>
            <a:r>
              <a:rPr lang="en-US" sz="1400" dirty="0" smtClean="0">
                <a:latin typeface="Consolas" panose="020B0609020204030204" pitchFamily="49" charset="0"/>
              </a:rPr>
              <a:t> m,</a:t>
            </a:r>
          </a:p>
          <a:p>
            <a:pPr marL="457200" lvl="1" indent="0">
              <a:buNone/>
            </a:pPr>
            <a:r>
              <a:rPr lang="en-US" sz="1400" dirty="0">
                <a:latin typeface="Consolas" panose="020B0609020204030204" pitchFamily="49" charset="0"/>
              </a:rPr>
              <a:t> </a:t>
            </a:r>
            <a:r>
              <a:rPr lang="en-US" sz="1400" dirty="0" smtClean="0">
                <a:latin typeface="Consolas" panose="020B0609020204030204" pitchFamily="49" charset="0"/>
              </a:rPr>
              <a:t>                 unsigned </a:t>
            </a:r>
            <a:r>
              <a:rPr lang="en-US" sz="1400" dirty="0" err="1" smtClean="0">
                <a:latin typeface="Consolas" panose="020B0609020204030204" pitchFamily="49" charset="0"/>
              </a:rPr>
              <a:t>int</a:t>
            </a:r>
            <a:r>
              <a:rPr lang="en-US" sz="1400" dirty="0" smtClean="0">
                <a:latin typeface="Consolas" panose="020B0609020204030204" pitchFamily="49" charset="0"/>
              </a:rPr>
              <a:t> n );</a:t>
            </a:r>
          </a:p>
          <a:p>
            <a:pPr marL="457200" lvl="1" indent="0">
              <a:buNone/>
            </a:pPr>
            <a:endParaRPr lang="en-US" sz="1400" dirty="0" smtClean="0">
              <a:latin typeface="Consolas" panose="020B0609020204030204" pitchFamily="49" charset="0"/>
            </a:endParaRPr>
          </a:p>
          <a:p>
            <a:pPr marL="457200" lvl="1" indent="0">
              <a:buNone/>
            </a:pPr>
            <a:r>
              <a:rPr lang="en-US" sz="1400" dirty="0" smtClean="0">
                <a:latin typeface="Consolas" panose="020B0609020204030204" pitchFamily="49" charset="0"/>
              </a:rPr>
              <a:t>// Function definitions</a:t>
            </a:r>
            <a:endParaRPr lang="en-US" sz="1400" dirty="0">
              <a:latin typeface="Consolas" panose="020B0609020204030204" pitchFamily="49" charset="0"/>
            </a:endParaRPr>
          </a:p>
          <a:p>
            <a:pPr marL="457200" lvl="1"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 {</a:t>
            </a:r>
          </a:p>
          <a:p>
            <a:pPr marL="457200" lvl="1" indent="0">
              <a:buNone/>
            </a:pPr>
            <a:r>
              <a:rPr lang="en-US" sz="1400" dirty="0">
                <a:latin typeface="Consolas" panose="020B0609020204030204" pitchFamily="49" charset="0"/>
              </a:rPr>
              <a:t> </a:t>
            </a:r>
            <a:r>
              <a:rPr lang="en-US" sz="1400" dirty="0" smtClean="0">
                <a:latin typeface="Consolas" panose="020B0609020204030204" pitchFamily="49" charset="0"/>
              </a:rPr>
              <a:t>   unsigned </a:t>
            </a:r>
            <a:r>
              <a:rPr lang="en-US" sz="1400" dirty="0" err="1" smtClean="0">
                <a:latin typeface="Consolas" panose="020B0609020204030204" pitchFamily="49" charset="0"/>
              </a:rPr>
              <a:t>int</a:t>
            </a:r>
            <a:r>
              <a:rPr lang="en-US" sz="1400" dirty="0" smtClean="0">
                <a:latin typeface="Consolas" panose="020B0609020204030204" pitchFamily="49" charset="0"/>
              </a:rPr>
              <a:t> val1{42};</a:t>
            </a:r>
          </a:p>
          <a:p>
            <a:pPr marL="457200" lvl="1" indent="0">
              <a:buNone/>
            </a:pPr>
            <a:r>
              <a:rPr lang="en-US" sz="1400" dirty="0">
                <a:latin typeface="Consolas" panose="020B0609020204030204" pitchFamily="49" charset="0"/>
              </a:rPr>
              <a:t> </a:t>
            </a:r>
            <a:r>
              <a:rPr lang="en-US" sz="1400" dirty="0" smtClean="0">
                <a:latin typeface="Consolas" panose="020B0609020204030204" pitchFamily="49" charset="0"/>
              </a:rPr>
              <a:t>   unsigned </a:t>
            </a:r>
            <a:r>
              <a:rPr lang="en-US" sz="1400" dirty="0" err="1" smtClean="0">
                <a:latin typeface="Consolas" panose="020B0609020204030204" pitchFamily="49" charset="0"/>
              </a:rPr>
              <a:t>int</a:t>
            </a:r>
            <a:r>
              <a:rPr lang="en-US" sz="1400" dirty="0" smtClean="0">
                <a:latin typeface="Consolas" panose="020B0609020204030204" pitchFamily="49" charset="0"/>
              </a:rPr>
              <a:t> val2{91};</a:t>
            </a:r>
          </a:p>
          <a:p>
            <a:pPr marL="457200" lvl="1" indent="0">
              <a:buNone/>
            </a:pPr>
            <a:endParaRPr lang="en-US" sz="1400" dirty="0" smtClean="0">
              <a:latin typeface="Consolas" panose="020B0609020204030204" pitchFamily="49" charset="0"/>
            </a:endParaRPr>
          </a:p>
          <a:p>
            <a:pPr marL="457200" lvl="1"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a:t>
            </a:r>
            <a:r>
              <a:rPr lang="en-US" sz="1400" dirty="0" err="1" smtClean="0">
                <a:latin typeface="Consolas" panose="020B0609020204030204" pitchFamily="49" charset="0"/>
              </a:rPr>
              <a:t>gcd</a:t>
            </a:r>
            <a:r>
              <a:rPr lang="en-US" sz="1400" dirty="0" smtClean="0">
                <a:latin typeface="Consolas" panose="020B0609020204030204" pitchFamily="49" charset="0"/>
              </a:rPr>
              <a:t>( val1 + 10, val2 )</a:t>
            </a:r>
          </a:p>
          <a:p>
            <a:pPr marL="457200" lvl="1" indent="0">
              <a:buNone/>
            </a:pPr>
            <a:r>
              <a:rPr lang="en-US" sz="1400" dirty="0">
                <a:latin typeface="Consolas" panose="020B0609020204030204" pitchFamily="49" charset="0"/>
              </a:rPr>
              <a:t> </a:t>
            </a:r>
            <a:r>
              <a:rPr lang="en-US" sz="1400" dirty="0" smtClean="0">
                <a:latin typeface="Consolas" panose="020B0609020204030204" pitchFamily="49" charset="0"/>
              </a:rPr>
              <a:t>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457200" lvl="1" indent="0">
              <a:buNone/>
            </a:pPr>
            <a:r>
              <a:rPr lang="en-US" sz="1400" dirty="0">
                <a:latin typeface="Consolas" panose="020B0609020204030204" pitchFamily="49" charset="0"/>
              </a:rPr>
              <a:t> </a:t>
            </a:r>
            <a:r>
              <a:rPr lang="en-US" sz="1400" dirty="0" smtClean="0">
                <a:latin typeface="Consolas" panose="020B0609020204030204" pitchFamily="49" charset="0"/>
              </a:rPr>
              <a:t>   return 0;</a:t>
            </a:r>
          </a:p>
          <a:p>
            <a:pPr marL="457200" lvl="1" indent="0">
              <a:buNone/>
            </a:pPr>
            <a:r>
              <a:rPr lang="en-US" sz="1400" dirty="0" smtClean="0">
                <a:latin typeface="Consolas" panose="020B0609020204030204" pitchFamily="49" charset="0"/>
              </a:rPr>
              <a:t>}</a:t>
            </a:r>
          </a:p>
          <a:p>
            <a:pPr marL="457200" lvl="1" indent="0">
              <a:buNone/>
            </a:pPr>
            <a:endParaRPr lang="en-US" sz="1400" dirty="0">
              <a:latin typeface="Consolas" panose="020B0609020204030204" pitchFamily="49" charset="0"/>
            </a:endParaRPr>
          </a:p>
          <a:p>
            <a:pPr marL="457200" lvl="1" indent="0">
              <a:buNone/>
            </a:pPr>
            <a:endParaRPr lang="en-US" sz="1400" dirty="0">
              <a:latin typeface="Consolas" panose="020B0609020204030204" pitchFamily="49" charset="0"/>
            </a:endParaRPr>
          </a:p>
        </p:txBody>
      </p:sp>
      <p:sp>
        <p:nvSpPr>
          <p:cNvPr id="5" name="Rectangle 4"/>
          <p:cNvSpPr/>
          <p:nvPr/>
        </p:nvSpPr>
        <p:spPr>
          <a:xfrm>
            <a:off x="4591860" y="1124744"/>
            <a:ext cx="4444636" cy="5693866"/>
          </a:xfrm>
          <a:prstGeom prst="rect">
            <a:avLst/>
          </a:prstGeom>
        </p:spPr>
        <p:txBody>
          <a:bodyPr wrap="square">
            <a:spAutoFit/>
          </a:bodyPr>
          <a:lstStyle/>
          <a:p>
            <a:pPr eaLnBrk="0" hangingPunct="0">
              <a:spcBef>
                <a:spcPct val="20000"/>
              </a:spcBef>
            </a:pPr>
            <a:r>
              <a:rPr lang="en-US" sz="1400" dirty="0" smtClean="0">
                <a:solidFill>
                  <a:prstClr val="black"/>
                </a:solidFill>
                <a:latin typeface="Consolas" panose="020B0609020204030204" pitchFamily="49" charset="0"/>
                <a:cs typeface="Arial" pitchFamily="34" charset="0"/>
              </a:rPr>
              <a:t>unsigned </a:t>
            </a:r>
            <a:r>
              <a:rPr lang="en-US" sz="1400" dirty="0" err="1" smtClean="0">
                <a:solidFill>
                  <a:prstClr val="black"/>
                </a:solidFill>
                <a:latin typeface="Consolas" panose="020B0609020204030204" pitchFamily="49" charset="0"/>
                <a:cs typeface="Arial" pitchFamily="34" charset="0"/>
              </a:rPr>
              <a:t>int</a:t>
            </a:r>
            <a:r>
              <a:rPr lang="en-US" sz="1400" dirty="0" smtClean="0">
                <a:solidFill>
                  <a:prstClr val="black"/>
                </a:solidFill>
                <a:latin typeface="Consolas" panose="020B0609020204030204" pitchFamily="49" charset="0"/>
                <a:cs typeface="Arial" pitchFamily="34" charset="0"/>
              </a:rPr>
              <a:t> </a:t>
            </a:r>
            <a:r>
              <a:rPr lang="en-US" sz="1400" dirty="0" err="1">
                <a:solidFill>
                  <a:prstClr val="black"/>
                </a:solidFill>
                <a:latin typeface="Consolas" panose="020B0609020204030204" pitchFamily="49" charset="0"/>
                <a:cs typeface="Arial" pitchFamily="34" charset="0"/>
              </a:rPr>
              <a:t>gcd</a:t>
            </a:r>
            <a:r>
              <a:rPr lang="en-US" sz="1400" dirty="0">
                <a:solidFill>
                  <a:prstClr val="black"/>
                </a:solidFill>
                <a:latin typeface="Consolas" panose="020B0609020204030204" pitchFamily="49" charset="0"/>
                <a:cs typeface="Arial" pitchFamily="34" charset="0"/>
              </a:rPr>
              <a:t>( unsigned </a:t>
            </a:r>
            <a:r>
              <a:rPr lang="en-US" sz="1400" dirty="0" err="1">
                <a:solidFill>
                  <a:prstClr val="black"/>
                </a:solidFill>
                <a:latin typeface="Consolas" panose="020B0609020204030204" pitchFamily="49" charset="0"/>
                <a:cs typeface="Arial" pitchFamily="34" charset="0"/>
              </a:rPr>
              <a:t>int</a:t>
            </a:r>
            <a:r>
              <a:rPr lang="en-US" sz="1400" dirty="0">
                <a:solidFill>
                  <a:prstClr val="black"/>
                </a:solidFill>
                <a:latin typeface="Consolas" panose="020B0609020204030204" pitchFamily="49" charset="0"/>
                <a:cs typeface="Arial" pitchFamily="34" charset="0"/>
              </a:rPr>
              <a:t> </a:t>
            </a:r>
            <a:r>
              <a:rPr lang="en-US" sz="1400" dirty="0" smtClean="0">
                <a:solidFill>
                  <a:prstClr val="black"/>
                </a:solidFill>
                <a:latin typeface="Consolas" panose="020B0609020204030204" pitchFamily="49" charset="0"/>
                <a:cs typeface="Arial" pitchFamily="34" charset="0"/>
              </a:rPr>
              <a:t>m,</a:t>
            </a:r>
          </a:p>
          <a:p>
            <a:pPr eaLnBrk="0" hangingPunct="0">
              <a:spcBef>
                <a:spcPct val="20000"/>
              </a:spcBef>
            </a:pPr>
            <a:r>
              <a:rPr lang="en-US" sz="1400" dirty="0">
                <a:solidFill>
                  <a:prstClr val="black"/>
                </a:solidFill>
                <a:latin typeface="Consolas" panose="020B0609020204030204" pitchFamily="49" charset="0"/>
                <a:cs typeface="Arial" pitchFamily="34" charset="0"/>
              </a:rPr>
              <a:t> </a:t>
            </a:r>
            <a:r>
              <a:rPr lang="en-US" sz="1400" dirty="0" smtClean="0">
                <a:solidFill>
                  <a:prstClr val="black"/>
                </a:solidFill>
                <a:latin typeface="Consolas" panose="020B0609020204030204" pitchFamily="49" charset="0"/>
                <a:cs typeface="Arial" pitchFamily="34" charset="0"/>
              </a:rPr>
              <a:t>                 unsigned </a:t>
            </a:r>
            <a:r>
              <a:rPr lang="en-US" sz="1400" dirty="0" err="1">
                <a:solidFill>
                  <a:prstClr val="black"/>
                </a:solidFill>
                <a:latin typeface="Consolas" panose="020B0609020204030204" pitchFamily="49" charset="0"/>
                <a:cs typeface="Arial" pitchFamily="34" charset="0"/>
              </a:rPr>
              <a:t>int</a:t>
            </a:r>
            <a:r>
              <a:rPr lang="en-US" sz="1400" dirty="0">
                <a:solidFill>
                  <a:prstClr val="black"/>
                </a:solidFill>
                <a:latin typeface="Consolas" panose="020B0609020204030204" pitchFamily="49" charset="0"/>
                <a:cs typeface="Arial" pitchFamily="34" charset="0"/>
              </a:rPr>
              <a:t> n ) {</a:t>
            </a:r>
          </a:p>
          <a:p>
            <a:pPr eaLnBrk="0" hangingPunct="0">
              <a:spcBef>
                <a:spcPct val="20000"/>
              </a:spcBef>
            </a:pPr>
            <a:r>
              <a:rPr lang="en-US" sz="1400" dirty="0">
                <a:solidFill>
                  <a:prstClr val="black"/>
                </a:solidFill>
                <a:latin typeface="Consolas" panose="020B0609020204030204" pitchFamily="49" charset="0"/>
                <a:cs typeface="Arial" pitchFamily="34" charset="0"/>
              </a:rPr>
              <a:t>    if ( m &lt; n ) {</a:t>
            </a:r>
          </a:p>
          <a:p>
            <a:pPr eaLnBrk="0" hangingPunct="0">
              <a:spcBef>
                <a:spcPct val="20000"/>
              </a:spcBef>
            </a:pPr>
            <a:r>
              <a:rPr lang="en-US" sz="1400" dirty="0">
                <a:solidFill>
                  <a:prstClr val="black"/>
                </a:solidFill>
                <a:latin typeface="Consolas" panose="020B0609020204030204" pitchFamily="49" charset="0"/>
                <a:cs typeface="Arial" pitchFamily="34" charset="0"/>
              </a:rPr>
              <a:t>        unsigned </a:t>
            </a:r>
            <a:r>
              <a:rPr lang="en-US" sz="1400" dirty="0" err="1">
                <a:solidFill>
                  <a:prstClr val="black"/>
                </a:solidFill>
                <a:latin typeface="Consolas" panose="020B0609020204030204" pitchFamily="49" charset="0"/>
                <a:cs typeface="Arial" pitchFamily="34" charset="0"/>
              </a:rPr>
              <a:t>int</a:t>
            </a:r>
            <a:r>
              <a:rPr lang="en-US" sz="1400" dirty="0">
                <a:solidFill>
                  <a:prstClr val="black"/>
                </a:solidFill>
                <a:latin typeface="Consolas" panose="020B0609020204030204" pitchFamily="49" charset="0"/>
                <a:cs typeface="Arial" pitchFamily="34" charset="0"/>
              </a:rPr>
              <a:t> </a:t>
            </a:r>
            <a:r>
              <a:rPr lang="en-US" sz="1400" dirty="0" err="1">
                <a:solidFill>
                  <a:prstClr val="black"/>
                </a:solidFill>
                <a:latin typeface="Consolas" panose="020B0609020204030204" pitchFamily="49" charset="0"/>
                <a:cs typeface="Arial" pitchFamily="34" charset="0"/>
              </a:rPr>
              <a:t>tmp</a:t>
            </a:r>
            <a:r>
              <a:rPr lang="en-US" sz="1400" dirty="0">
                <a:solidFill>
                  <a:prstClr val="black"/>
                </a:solidFill>
                <a:latin typeface="Consolas" panose="020B0609020204030204" pitchFamily="49" charset="0"/>
                <a:cs typeface="Arial" pitchFamily="34" charset="0"/>
              </a:rPr>
              <a:t>{m};</a:t>
            </a:r>
          </a:p>
          <a:p>
            <a:pPr eaLnBrk="0" hangingPunct="0">
              <a:spcBef>
                <a:spcPct val="20000"/>
              </a:spcBef>
            </a:pPr>
            <a:r>
              <a:rPr lang="en-US" sz="1400" dirty="0">
                <a:solidFill>
                  <a:prstClr val="black"/>
                </a:solidFill>
                <a:latin typeface="Consolas" panose="020B0609020204030204" pitchFamily="49" charset="0"/>
                <a:cs typeface="Arial" pitchFamily="34" charset="0"/>
              </a:rPr>
              <a:t>        m = n;</a:t>
            </a:r>
          </a:p>
          <a:p>
            <a:pPr eaLnBrk="0" hangingPunct="0">
              <a:spcBef>
                <a:spcPct val="20000"/>
              </a:spcBef>
            </a:pPr>
            <a:r>
              <a:rPr lang="en-US" sz="1400" dirty="0">
                <a:solidFill>
                  <a:prstClr val="black"/>
                </a:solidFill>
                <a:latin typeface="Consolas" panose="020B0609020204030204" pitchFamily="49" charset="0"/>
                <a:cs typeface="Arial" pitchFamily="34" charset="0"/>
              </a:rPr>
              <a:t>        n = </a:t>
            </a:r>
            <a:r>
              <a:rPr lang="en-US" sz="1400" dirty="0" err="1">
                <a:solidFill>
                  <a:prstClr val="black"/>
                </a:solidFill>
                <a:latin typeface="Consolas" panose="020B0609020204030204" pitchFamily="49" charset="0"/>
                <a:cs typeface="Arial" pitchFamily="34" charset="0"/>
              </a:rPr>
              <a:t>tmp</a:t>
            </a:r>
            <a:r>
              <a:rPr lang="en-US" sz="1400" dirty="0">
                <a:solidFill>
                  <a:prstClr val="black"/>
                </a:solidFill>
                <a:latin typeface="Consolas" panose="020B0609020204030204" pitchFamily="49" charset="0"/>
                <a:cs typeface="Arial" pitchFamily="34" charset="0"/>
              </a:rPr>
              <a:t>;</a:t>
            </a:r>
          </a:p>
          <a:p>
            <a:pPr eaLnBrk="0" hangingPunct="0">
              <a:spcBef>
                <a:spcPct val="20000"/>
              </a:spcBef>
            </a:pPr>
            <a:r>
              <a:rPr lang="en-US" sz="1400" dirty="0">
                <a:solidFill>
                  <a:prstClr val="black"/>
                </a:solidFill>
                <a:latin typeface="Consolas" panose="020B0609020204030204" pitchFamily="49" charset="0"/>
                <a:cs typeface="Arial" pitchFamily="34" charset="0"/>
              </a:rPr>
              <a:t>    }</a:t>
            </a:r>
          </a:p>
          <a:p>
            <a:pPr eaLnBrk="0" hangingPunct="0">
              <a:spcBef>
                <a:spcPct val="20000"/>
              </a:spcBef>
            </a:pPr>
            <a:endParaRPr lang="en-US" sz="1400" dirty="0">
              <a:solidFill>
                <a:prstClr val="black"/>
              </a:solidFill>
              <a:latin typeface="Consolas" panose="020B0609020204030204" pitchFamily="49" charset="0"/>
              <a:cs typeface="Arial" pitchFamily="34" charset="0"/>
            </a:endParaRPr>
          </a:p>
          <a:p>
            <a:pPr eaLnBrk="0" hangingPunct="0">
              <a:spcBef>
                <a:spcPct val="20000"/>
              </a:spcBef>
            </a:pPr>
            <a:r>
              <a:rPr lang="en-US" sz="1400" dirty="0">
                <a:solidFill>
                  <a:prstClr val="black"/>
                </a:solidFill>
                <a:latin typeface="Consolas" panose="020B0609020204030204" pitchFamily="49" charset="0"/>
                <a:cs typeface="Arial" pitchFamily="34" charset="0"/>
              </a:rPr>
              <a:t>    if ( m == 0 ) {</a:t>
            </a:r>
          </a:p>
          <a:p>
            <a:pPr eaLnBrk="0" hangingPunct="0">
              <a:spcBef>
                <a:spcPct val="20000"/>
              </a:spcBef>
            </a:pPr>
            <a:r>
              <a:rPr lang="en-US" sz="1400" dirty="0">
                <a:solidFill>
                  <a:prstClr val="black"/>
                </a:solidFill>
                <a:latin typeface="Consolas" panose="020B0609020204030204" pitchFamily="49" charset="0"/>
                <a:cs typeface="Arial" pitchFamily="34" charset="0"/>
              </a:rPr>
              <a:t>        return 0;</a:t>
            </a:r>
          </a:p>
          <a:p>
            <a:pPr eaLnBrk="0" hangingPunct="0">
              <a:spcBef>
                <a:spcPct val="20000"/>
              </a:spcBef>
            </a:pPr>
            <a:r>
              <a:rPr lang="en-US" sz="1400" dirty="0">
                <a:solidFill>
                  <a:prstClr val="black"/>
                </a:solidFill>
                <a:latin typeface="Consolas" panose="020B0609020204030204" pitchFamily="49" charset="0"/>
                <a:cs typeface="Arial" pitchFamily="34" charset="0"/>
              </a:rPr>
              <a:t>    }</a:t>
            </a:r>
          </a:p>
          <a:p>
            <a:pPr eaLnBrk="0" hangingPunct="0">
              <a:spcBef>
                <a:spcPct val="20000"/>
              </a:spcBef>
            </a:pPr>
            <a:endParaRPr lang="en-US" sz="1400" dirty="0">
              <a:solidFill>
                <a:prstClr val="black"/>
              </a:solidFill>
              <a:latin typeface="Consolas" panose="020B0609020204030204" pitchFamily="49" charset="0"/>
              <a:cs typeface="Arial" pitchFamily="34" charset="0"/>
            </a:endParaRPr>
          </a:p>
          <a:p>
            <a:pPr eaLnBrk="0" hangingPunct="0">
              <a:spcBef>
                <a:spcPct val="20000"/>
              </a:spcBef>
            </a:pPr>
            <a:r>
              <a:rPr lang="en-US" sz="1400" dirty="0">
                <a:solidFill>
                  <a:prstClr val="black"/>
                </a:solidFill>
                <a:latin typeface="Consolas" panose="020B0609020204030204" pitchFamily="49" charset="0"/>
                <a:cs typeface="Arial" pitchFamily="34" charset="0"/>
              </a:rPr>
              <a:t>    unsigned </a:t>
            </a:r>
            <a:r>
              <a:rPr lang="en-US" sz="1400" dirty="0" err="1">
                <a:solidFill>
                  <a:prstClr val="black"/>
                </a:solidFill>
                <a:latin typeface="Consolas" panose="020B0609020204030204" pitchFamily="49" charset="0"/>
                <a:cs typeface="Arial" pitchFamily="34" charset="0"/>
              </a:rPr>
              <a:t>int</a:t>
            </a:r>
            <a:r>
              <a:rPr lang="en-US" sz="1400" dirty="0">
                <a:solidFill>
                  <a:prstClr val="black"/>
                </a:solidFill>
                <a:latin typeface="Consolas" panose="020B0609020204030204" pitchFamily="49" charset="0"/>
                <a:cs typeface="Arial" pitchFamily="34" charset="0"/>
              </a:rPr>
              <a:t> rem{</a:t>
            </a:r>
            <a:r>
              <a:rPr lang="en-US" sz="1400" dirty="0" err="1">
                <a:solidFill>
                  <a:prstClr val="black"/>
                </a:solidFill>
                <a:latin typeface="Consolas" panose="020B0609020204030204" pitchFamily="49" charset="0"/>
                <a:cs typeface="Arial" pitchFamily="34" charset="0"/>
              </a:rPr>
              <a:t>m%n</a:t>
            </a:r>
            <a:r>
              <a:rPr lang="en-US" sz="1400" dirty="0" smtClean="0">
                <a:solidFill>
                  <a:prstClr val="black"/>
                </a:solidFill>
                <a:latin typeface="Consolas" panose="020B0609020204030204" pitchFamily="49" charset="0"/>
                <a:cs typeface="Arial" pitchFamily="34" charset="0"/>
              </a:rPr>
              <a:t>};</a:t>
            </a:r>
          </a:p>
          <a:p>
            <a:pPr eaLnBrk="0" hangingPunct="0">
              <a:spcBef>
                <a:spcPct val="20000"/>
              </a:spcBef>
            </a:pPr>
            <a:endParaRPr lang="en-US" sz="1400" dirty="0">
              <a:solidFill>
                <a:prstClr val="black"/>
              </a:solidFill>
              <a:latin typeface="Consolas" panose="020B0609020204030204" pitchFamily="49" charset="0"/>
              <a:cs typeface="Arial" pitchFamily="34" charset="0"/>
            </a:endParaRPr>
          </a:p>
          <a:p>
            <a:pPr eaLnBrk="0" hangingPunct="0">
              <a:spcBef>
                <a:spcPct val="20000"/>
              </a:spcBef>
            </a:pPr>
            <a:r>
              <a:rPr lang="en-US" sz="1400" dirty="0" smtClean="0">
                <a:solidFill>
                  <a:prstClr val="black"/>
                </a:solidFill>
                <a:latin typeface="Consolas" panose="020B0609020204030204" pitchFamily="49" charset="0"/>
                <a:cs typeface="Arial" pitchFamily="34" charset="0"/>
              </a:rPr>
              <a:t>    while ( rem != 0 ) {</a:t>
            </a:r>
          </a:p>
          <a:p>
            <a:pPr eaLnBrk="0" hangingPunct="0">
              <a:spcBef>
                <a:spcPct val="20000"/>
              </a:spcBef>
            </a:pPr>
            <a:r>
              <a:rPr lang="en-US" sz="1400" dirty="0">
                <a:solidFill>
                  <a:prstClr val="black"/>
                </a:solidFill>
                <a:latin typeface="Consolas" panose="020B0609020204030204" pitchFamily="49" charset="0"/>
                <a:cs typeface="Arial" pitchFamily="34" charset="0"/>
              </a:rPr>
              <a:t> </a:t>
            </a:r>
            <a:r>
              <a:rPr lang="en-US" sz="1400" dirty="0" smtClean="0">
                <a:solidFill>
                  <a:prstClr val="black"/>
                </a:solidFill>
                <a:latin typeface="Consolas" panose="020B0609020204030204" pitchFamily="49" charset="0"/>
                <a:cs typeface="Arial" pitchFamily="34" charset="0"/>
              </a:rPr>
              <a:t>       m = n;</a:t>
            </a:r>
          </a:p>
          <a:p>
            <a:pPr eaLnBrk="0" hangingPunct="0">
              <a:spcBef>
                <a:spcPct val="20000"/>
              </a:spcBef>
            </a:pPr>
            <a:r>
              <a:rPr lang="en-US" sz="1400" dirty="0">
                <a:solidFill>
                  <a:prstClr val="black"/>
                </a:solidFill>
                <a:latin typeface="Consolas" panose="020B0609020204030204" pitchFamily="49" charset="0"/>
                <a:cs typeface="Arial" pitchFamily="34" charset="0"/>
              </a:rPr>
              <a:t> </a:t>
            </a:r>
            <a:r>
              <a:rPr lang="en-US" sz="1400" dirty="0" smtClean="0">
                <a:solidFill>
                  <a:prstClr val="black"/>
                </a:solidFill>
                <a:latin typeface="Consolas" panose="020B0609020204030204" pitchFamily="49" charset="0"/>
                <a:cs typeface="Arial" pitchFamily="34" charset="0"/>
              </a:rPr>
              <a:t>       n = rem;</a:t>
            </a:r>
          </a:p>
          <a:p>
            <a:pPr eaLnBrk="0" hangingPunct="0">
              <a:spcBef>
                <a:spcPct val="20000"/>
              </a:spcBef>
            </a:pPr>
            <a:r>
              <a:rPr lang="en-US" sz="1400" dirty="0">
                <a:solidFill>
                  <a:prstClr val="black"/>
                </a:solidFill>
                <a:latin typeface="Consolas" panose="020B0609020204030204" pitchFamily="49" charset="0"/>
                <a:cs typeface="Arial" pitchFamily="34" charset="0"/>
              </a:rPr>
              <a:t> </a:t>
            </a:r>
            <a:r>
              <a:rPr lang="en-US" sz="1400" dirty="0" smtClean="0">
                <a:solidFill>
                  <a:prstClr val="black"/>
                </a:solidFill>
                <a:latin typeface="Consolas" panose="020B0609020204030204" pitchFamily="49" charset="0"/>
                <a:cs typeface="Arial" pitchFamily="34" charset="0"/>
              </a:rPr>
              <a:t>       rem = </a:t>
            </a:r>
            <a:r>
              <a:rPr lang="en-US" sz="1400" dirty="0" err="1" smtClean="0">
                <a:solidFill>
                  <a:prstClr val="black"/>
                </a:solidFill>
                <a:latin typeface="Consolas" panose="020B0609020204030204" pitchFamily="49" charset="0"/>
                <a:cs typeface="Arial" pitchFamily="34" charset="0"/>
              </a:rPr>
              <a:t>m%n</a:t>
            </a:r>
            <a:r>
              <a:rPr lang="en-US" sz="1400" dirty="0" smtClean="0">
                <a:solidFill>
                  <a:prstClr val="black"/>
                </a:solidFill>
                <a:latin typeface="Consolas" panose="020B0609020204030204" pitchFamily="49" charset="0"/>
                <a:cs typeface="Arial" pitchFamily="34" charset="0"/>
              </a:rPr>
              <a:t>;</a:t>
            </a:r>
          </a:p>
          <a:p>
            <a:pPr eaLnBrk="0" hangingPunct="0">
              <a:spcBef>
                <a:spcPct val="20000"/>
              </a:spcBef>
            </a:pPr>
            <a:r>
              <a:rPr lang="en-US" sz="1400" dirty="0">
                <a:solidFill>
                  <a:prstClr val="black"/>
                </a:solidFill>
                <a:latin typeface="Consolas" panose="020B0609020204030204" pitchFamily="49" charset="0"/>
                <a:cs typeface="Arial" pitchFamily="34" charset="0"/>
              </a:rPr>
              <a:t> </a:t>
            </a:r>
            <a:r>
              <a:rPr lang="en-US" sz="1400" dirty="0" smtClean="0">
                <a:solidFill>
                  <a:prstClr val="black"/>
                </a:solidFill>
                <a:latin typeface="Consolas" panose="020B0609020204030204" pitchFamily="49" charset="0"/>
                <a:cs typeface="Arial" pitchFamily="34" charset="0"/>
              </a:rPr>
              <a:t>   }</a:t>
            </a:r>
          </a:p>
          <a:p>
            <a:pPr eaLnBrk="0" hangingPunct="0">
              <a:spcBef>
                <a:spcPct val="20000"/>
              </a:spcBef>
            </a:pPr>
            <a:endParaRPr lang="en-US" sz="1400" dirty="0">
              <a:solidFill>
                <a:prstClr val="black"/>
              </a:solidFill>
              <a:latin typeface="Consolas" panose="020B0609020204030204" pitchFamily="49" charset="0"/>
              <a:cs typeface="Arial" pitchFamily="34" charset="0"/>
            </a:endParaRPr>
          </a:p>
          <a:p>
            <a:pPr eaLnBrk="0" hangingPunct="0">
              <a:spcBef>
                <a:spcPct val="20000"/>
              </a:spcBef>
            </a:pPr>
            <a:r>
              <a:rPr lang="en-US" sz="1400" dirty="0" smtClean="0">
                <a:solidFill>
                  <a:prstClr val="black"/>
                </a:solidFill>
                <a:latin typeface="Consolas" panose="020B0609020204030204" pitchFamily="49" charset="0"/>
                <a:cs typeface="Arial" pitchFamily="34" charset="0"/>
              </a:rPr>
              <a:t>    return n;</a:t>
            </a:r>
          </a:p>
          <a:p>
            <a:pPr eaLnBrk="0" hangingPunct="0">
              <a:spcBef>
                <a:spcPct val="20000"/>
              </a:spcBef>
            </a:pPr>
            <a:r>
              <a:rPr lang="en-US" sz="1400" dirty="0" smtClean="0">
                <a:solidFill>
                  <a:prstClr val="black"/>
                </a:solidFill>
                <a:latin typeface="Consolas" panose="020B0609020204030204" pitchFamily="49" charset="0"/>
                <a:cs typeface="Arial" pitchFamily="34" charset="0"/>
              </a:rPr>
              <a:t>}</a:t>
            </a:r>
            <a:endParaRPr lang="en-CA" sz="2000"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11464299"/>
      </p:ext>
    </p:extLst>
  </p:cSld>
  <p:clrMapOvr>
    <a:masterClrMapping/>
  </p:clrMapOvr>
  <mc:AlternateContent xmlns:mc="http://schemas.openxmlformats.org/markup-compatibility/2006">
    <mc:Choice xmlns:p14="http://schemas.microsoft.com/office/powerpoint/2010/main" Requires="p14">
      <p:transition spd="slow" p14:dur="2000" advTm="34254"/>
    </mc:Choice>
    <mc:Fallback>
      <p:transition spd="slow" advTm="34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t>Let’s tabulate the information:</a:t>
            </a:r>
            <a:endParaRPr lang="en-US" sz="1200" dirty="0">
              <a:latin typeface="Consolas" panose="020B0609020204030204" pitchFamily="49"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08779393"/>
              </p:ext>
            </p:extLst>
          </p:nvPr>
        </p:nvGraphicFramePr>
        <p:xfrm>
          <a:off x="1259632" y="2132856"/>
          <a:ext cx="6840760" cy="1944217"/>
        </p:xfrm>
        <a:graphic>
          <a:graphicData uri="http://schemas.openxmlformats.org/drawingml/2006/table">
            <a:tbl>
              <a:tblPr firstRow="1" bandRow="1">
                <a:tableStyleId>{5C22544A-7EE6-4342-B048-85BDC9FD1C3A}</a:tableStyleId>
              </a:tblPr>
              <a:tblGrid>
                <a:gridCol w="1152128"/>
                <a:gridCol w="2844316"/>
                <a:gridCol w="2844316"/>
              </a:tblGrid>
              <a:tr h="436701">
                <a:tc>
                  <a:txBody>
                    <a:bodyPr/>
                    <a:lstStyle/>
                    <a:p>
                      <a:pPr algn="ctr"/>
                      <a:r>
                        <a:rPr lang="en-US" dirty="0" smtClean="0"/>
                        <a:t>Function</a:t>
                      </a:r>
                      <a:endParaRPr lang="en-CA" dirty="0"/>
                    </a:p>
                  </a:txBody>
                  <a:tcPr/>
                </a:tc>
                <a:tc>
                  <a:txBody>
                    <a:bodyPr/>
                    <a:lstStyle/>
                    <a:p>
                      <a:pPr algn="ctr"/>
                      <a:r>
                        <a:rPr lang="en-US" dirty="0" smtClean="0"/>
                        <a:t>Parameters</a:t>
                      </a:r>
                      <a:endParaRPr lang="en-CA" dirty="0"/>
                    </a:p>
                  </a:txBody>
                  <a:tcPr/>
                </a:tc>
                <a:tc>
                  <a:txBody>
                    <a:bodyPr/>
                    <a:lstStyle/>
                    <a:p>
                      <a:pPr algn="ctr"/>
                      <a:r>
                        <a:rPr lang="en-US" dirty="0" smtClean="0"/>
                        <a:t>Local variables</a:t>
                      </a:r>
                      <a:endParaRPr lang="en-CA" dirty="0"/>
                    </a:p>
                  </a:txBody>
                  <a:tcPr/>
                </a:tc>
              </a:tr>
              <a:tr h="753758">
                <a:tc>
                  <a:txBody>
                    <a:bodyPr/>
                    <a:lstStyle/>
                    <a:p>
                      <a:r>
                        <a:rPr lang="en-US" dirty="0" smtClean="0">
                          <a:latin typeface="Consolas" panose="020B0609020204030204" pitchFamily="49" charset="0"/>
                        </a:rPr>
                        <a:t>main()</a:t>
                      </a:r>
                      <a:endParaRPr lang="en-CA" dirty="0">
                        <a:latin typeface="Consolas" panose="020B0609020204030204" pitchFamily="49" charset="0"/>
                      </a:endParaRPr>
                    </a:p>
                  </a:txBody>
                  <a:tcPr/>
                </a:tc>
                <a:tc>
                  <a:txBody>
                    <a:bodyPr/>
                    <a:lstStyle/>
                    <a:p>
                      <a:endParaRPr lang="en-CA" dirty="0">
                        <a:latin typeface="Consolas" panose="020B0609020204030204" pitchFamily="49" charset="0"/>
                      </a:endParaRPr>
                    </a:p>
                  </a:txBody>
                  <a:tcPr/>
                </a:tc>
                <a:tc>
                  <a:txBody>
                    <a:bodyPr/>
                    <a:lstStyle/>
                    <a:p>
                      <a:r>
                        <a:rPr lang="en-US" dirty="0" smtClean="0">
                          <a:latin typeface="Consolas" panose="020B0609020204030204" pitchFamily="49" charset="0"/>
                        </a:rPr>
                        <a:t>unsigned </a:t>
                      </a:r>
                      <a:r>
                        <a:rPr lang="en-US" dirty="0" err="1" smtClean="0">
                          <a:latin typeface="Consolas" panose="020B0609020204030204" pitchFamily="49" charset="0"/>
                        </a:rPr>
                        <a:t>int</a:t>
                      </a:r>
                      <a:r>
                        <a:rPr lang="en-US" baseline="0" dirty="0" smtClean="0">
                          <a:latin typeface="Consolas" panose="020B0609020204030204" pitchFamily="49" charset="0"/>
                        </a:rPr>
                        <a:t> val1</a:t>
                      </a:r>
                    </a:p>
                    <a:p>
                      <a:r>
                        <a:rPr lang="en-US" baseline="0" dirty="0" smtClean="0">
                          <a:latin typeface="Consolas" panose="020B0609020204030204" pitchFamily="49" charset="0"/>
                        </a:rPr>
                        <a:t>unsigned </a:t>
                      </a:r>
                      <a:r>
                        <a:rPr lang="en-US" baseline="0" dirty="0" err="1" smtClean="0">
                          <a:latin typeface="Consolas" panose="020B0609020204030204" pitchFamily="49" charset="0"/>
                        </a:rPr>
                        <a:t>int</a:t>
                      </a:r>
                      <a:r>
                        <a:rPr lang="en-US" baseline="0" dirty="0" smtClean="0">
                          <a:latin typeface="Consolas" panose="020B0609020204030204" pitchFamily="49" charset="0"/>
                        </a:rPr>
                        <a:t> val2</a:t>
                      </a:r>
                      <a:endParaRPr lang="en-CA" dirty="0">
                        <a:latin typeface="Consolas" panose="020B0609020204030204" pitchFamily="49" charset="0"/>
                      </a:endParaRPr>
                    </a:p>
                  </a:txBody>
                  <a:tcPr/>
                </a:tc>
              </a:tr>
              <a:tr h="753758">
                <a:tc>
                  <a:txBody>
                    <a:bodyPr/>
                    <a:lstStyle/>
                    <a:p>
                      <a:r>
                        <a:rPr lang="en-US" dirty="0" err="1" smtClean="0">
                          <a:latin typeface="Consolas" panose="020B0609020204030204" pitchFamily="49" charset="0"/>
                        </a:rPr>
                        <a:t>gcd</a:t>
                      </a:r>
                      <a:r>
                        <a:rPr lang="en-US" dirty="0" smtClean="0">
                          <a:latin typeface="Consolas" panose="020B0609020204030204" pitchFamily="49" charset="0"/>
                        </a:rPr>
                        <a:t>(…)</a:t>
                      </a:r>
                      <a:endParaRPr lang="en-CA" dirty="0">
                        <a:latin typeface="Consolas" panose="020B0609020204030204" pitchFamily="49" charset="0"/>
                      </a:endParaRPr>
                    </a:p>
                  </a:txBody>
                  <a:tcPr/>
                </a:tc>
                <a:tc>
                  <a:txBody>
                    <a:bodyPr/>
                    <a:lstStyle/>
                    <a:p>
                      <a:r>
                        <a:rPr lang="en-US" dirty="0" smtClean="0">
                          <a:latin typeface="Consolas" panose="020B0609020204030204" pitchFamily="49" charset="0"/>
                        </a:rPr>
                        <a:t>unsigned </a:t>
                      </a:r>
                      <a:r>
                        <a:rPr lang="en-US" dirty="0" err="1" smtClean="0">
                          <a:latin typeface="Consolas" panose="020B0609020204030204" pitchFamily="49" charset="0"/>
                        </a:rPr>
                        <a:t>int</a:t>
                      </a:r>
                      <a:r>
                        <a:rPr lang="en-US" dirty="0" smtClean="0">
                          <a:latin typeface="Consolas" panose="020B0609020204030204" pitchFamily="49" charset="0"/>
                        </a:rPr>
                        <a:t> m</a:t>
                      </a:r>
                    </a:p>
                    <a:p>
                      <a:r>
                        <a:rPr lang="en-US" dirty="0" smtClean="0">
                          <a:latin typeface="Consolas" panose="020B0609020204030204" pitchFamily="49" charset="0"/>
                        </a:rPr>
                        <a:t>unsigned </a:t>
                      </a:r>
                      <a:r>
                        <a:rPr lang="en-US" dirty="0" err="1" smtClean="0">
                          <a:latin typeface="Consolas" panose="020B0609020204030204" pitchFamily="49" charset="0"/>
                        </a:rPr>
                        <a:t>int</a:t>
                      </a:r>
                      <a:r>
                        <a:rPr lang="en-US" dirty="0" smtClean="0">
                          <a:latin typeface="Consolas" panose="020B0609020204030204" pitchFamily="49" charset="0"/>
                        </a:rPr>
                        <a:t> n</a:t>
                      </a:r>
                      <a:endParaRPr lang="en-CA" dirty="0">
                        <a:latin typeface="Consolas" panose="020B0609020204030204" pitchFamily="49" charset="0"/>
                      </a:endParaRPr>
                    </a:p>
                  </a:txBody>
                  <a:tcPr/>
                </a:tc>
                <a:tc>
                  <a:txBody>
                    <a:bodyPr/>
                    <a:lstStyle/>
                    <a:p>
                      <a:r>
                        <a:rPr lang="en-US" dirty="0" smtClean="0">
                          <a:latin typeface="Consolas" panose="020B0609020204030204" pitchFamily="49" charset="0"/>
                        </a:rPr>
                        <a:t>unsigned</a:t>
                      </a:r>
                      <a:r>
                        <a:rPr lang="en-US" baseline="0" dirty="0" smtClean="0">
                          <a:latin typeface="Consolas" panose="020B0609020204030204" pitchFamily="49" charset="0"/>
                        </a:rPr>
                        <a:t> </a:t>
                      </a:r>
                      <a:r>
                        <a:rPr lang="en-US" baseline="0" dirty="0" err="1" smtClean="0">
                          <a:latin typeface="Consolas" panose="020B0609020204030204" pitchFamily="49" charset="0"/>
                        </a:rPr>
                        <a:t>int</a:t>
                      </a:r>
                      <a:r>
                        <a:rPr lang="en-US" baseline="0" dirty="0" smtClean="0">
                          <a:latin typeface="Consolas" panose="020B0609020204030204" pitchFamily="49" charset="0"/>
                        </a:rPr>
                        <a:t> </a:t>
                      </a:r>
                      <a:r>
                        <a:rPr lang="en-US" baseline="0" dirty="0" err="1" smtClean="0">
                          <a:latin typeface="Consolas" panose="020B0609020204030204" pitchFamily="49" charset="0"/>
                        </a:rPr>
                        <a:t>tmp</a:t>
                      </a:r>
                      <a:endParaRPr lang="en-US" baseline="0" dirty="0" smtClean="0">
                        <a:latin typeface="Consolas" panose="020B0609020204030204" pitchFamily="49" charset="0"/>
                      </a:endParaRPr>
                    </a:p>
                    <a:p>
                      <a:r>
                        <a:rPr lang="en-US" baseline="0" dirty="0" smtClean="0">
                          <a:latin typeface="Consolas" panose="020B0609020204030204" pitchFamily="49" charset="0"/>
                        </a:rPr>
                        <a:t>unsigned </a:t>
                      </a:r>
                      <a:r>
                        <a:rPr lang="en-US" baseline="0" dirty="0" err="1" smtClean="0">
                          <a:latin typeface="Consolas" panose="020B0609020204030204" pitchFamily="49" charset="0"/>
                        </a:rPr>
                        <a:t>int</a:t>
                      </a:r>
                      <a:r>
                        <a:rPr lang="en-US" baseline="0" dirty="0" smtClean="0">
                          <a:latin typeface="Consolas" panose="020B0609020204030204" pitchFamily="49" charset="0"/>
                        </a:rPr>
                        <a:t> rem</a:t>
                      </a:r>
                      <a:endParaRPr lang="en-CA" dirty="0">
                        <a:latin typeface="Consolas" panose="020B0609020204030204" pitchFamily="49" charset="0"/>
                      </a:endParaRPr>
                    </a:p>
                  </a:txBody>
                  <a:tcPr/>
                </a:tc>
              </a:tr>
            </a:tbl>
          </a:graphicData>
        </a:graphic>
      </p:graphicFrame>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79093988"/>
      </p:ext>
    </p:extLst>
  </p:cSld>
  <p:clrMapOvr>
    <a:masterClrMapping/>
  </p:clrMapOvr>
  <mc:AlternateContent xmlns:mc="http://schemas.openxmlformats.org/markup-compatibility/2006">
    <mc:Choice xmlns:p14="http://schemas.microsoft.com/office/powerpoint/2010/main" Requires="p14">
      <p:transition spd="slow" p14:dur="2000" advTm="22858"/>
    </mc:Choice>
    <mc:Fallback>
      <p:transition spd="slow" advTm="22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t>When executing </a:t>
            </a:r>
            <a:r>
              <a:rPr lang="en-US" dirty="0" smtClean="0">
                <a:latin typeface="Consolas" panose="020B0609020204030204" pitchFamily="49" charset="0"/>
              </a:rPr>
              <a:t>main()</a:t>
            </a:r>
            <a:r>
              <a:rPr lang="en-US" dirty="0" smtClean="0"/>
              <a:t>,</a:t>
            </a:r>
          </a:p>
          <a:p>
            <a:pPr marL="0" indent="0">
              <a:buNone/>
            </a:pPr>
            <a:r>
              <a:rPr lang="en-US" dirty="0"/>
              <a:t>	</a:t>
            </a:r>
            <a:r>
              <a:rPr lang="en-US" dirty="0" smtClean="0"/>
              <a:t>memory is allocated for the two</a:t>
            </a:r>
            <a:br>
              <a:rPr lang="en-US" dirty="0" smtClean="0"/>
            </a:br>
            <a:r>
              <a:rPr lang="en-US" dirty="0" smtClean="0"/>
              <a:t>	local variables</a:t>
            </a:r>
          </a:p>
        </p:txBody>
      </p:sp>
      <p:graphicFrame>
        <p:nvGraphicFramePr>
          <p:cNvPr id="14" name="Table 13"/>
          <p:cNvGraphicFramePr>
            <a:graphicFrameLocks noGrp="1"/>
          </p:cNvGraphicFramePr>
          <p:nvPr>
            <p:extLst>
              <p:ext uri="{D42A27DB-BD31-4B8C-83A1-F6EECF244321}">
                <p14:modId xmlns:p14="http://schemas.microsoft.com/office/powerpoint/2010/main" val="3459008616"/>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5" name="Rectangle 4"/>
          <p:cNvSpPr/>
          <p:nvPr/>
        </p:nvSpPr>
        <p:spPr>
          <a:xfrm>
            <a:off x="539552" y="3341310"/>
            <a:ext cx="4104456" cy="1815882"/>
          </a:xfrm>
          <a:prstGeom prst="rect">
            <a:avLst/>
          </a:prstGeom>
        </p:spPr>
        <p:txBody>
          <a:bodyPr wrap="square">
            <a:spAutoFit/>
          </a:bodyPr>
          <a:lstStyle/>
          <a:p>
            <a:r>
              <a:rPr lang="en-US" sz="1400" dirty="0" err="1">
                <a:latin typeface="Consolas" panose="020B0609020204030204" pitchFamily="49" charset="0"/>
              </a:rPr>
              <a:t>int</a:t>
            </a:r>
            <a:r>
              <a:rPr lang="en-US" sz="1400" dirty="0">
                <a:latin typeface="Consolas" panose="020B0609020204030204" pitchFamily="49" charset="0"/>
              </a:rPr>
              <a:t> main() {</a:t>
            </a:r>
          </a:p>
          <a:p>
            <a:r>
              <a:rPr lang="en-US" sz="1400" dirty="0">
                <a:latin typeface="Consolas" panose="020B0609020204030204" pitchFamily="49" charset="0"/>
              </a:rPr>
              <a:t>    unsigned </a:t>
            </a:r>
            <a:r>
              <a:rPr lang="en-US" sz="1400" dirty="0" err="1">
                <a:latin typeface="Consolas" panose="020B0609020204030204" pitchFamily="49" charset="0"/>
              </a:rPr>
              <a:t>int</a:t>
            </a:r>
            <a:r>
              <a:rPr lang="en-US" sz="1400" dirty="0">
                <a:latin typeface="Consolas" panose="020B0609020204030204" pitchFamily="49" charset="0"/>
              </a:rPr>
              <a:t> val1{42};</a:t>
            </a:r>
          </a:p>
          <a:p>
            <a:r>
              <a:rPr lang="en-US" sz="1400" dirty="0">
                <a:latin typeface="Consolas" panose="020B0609020204030204" pitchFamily="49" charset="0"/>
              </a:rPr>
              <a:t>    unsigned </a:t>
            </a:r>
            <a:r>
              <a:rPr lang="en-US" sz="1400" dirty="0" err="1">
                <a:latin typeface="Consolas" panose="020B0609020204030204" pitchFamily="49" charset="0"/>
              </a:rPr>
              <a:t>int</a:t>
            </a:r>
            <a:r>
              <a:rPr lang="en-US" sz="1400" dirty="0">
                <a:latin typeface="Consolas" panose="020B0609020204030204" pitchFamily="49" charset="0"/>
              </a:rPr>
              <a:t> val2{91};</a:t>
            </a:r>
          </a:p>
          <a:p>
            <a:endParaRPr lang="en-US" sz="1400" dirty="0">
              <a:latin typeface="Consolas" panose="020B0609020204030204" pitchFamily="49" charset="0"/>
            </a:endParaRPr>
          </a:p>
          <a:p>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a:latin typeface="Consolas" panose="020B0609020204030204" pitchFamily="49" charset="0"/>
              </a:rPr>
              <a:t>gcd</a:t>
            </a:r>
            <a:r>
              <a:rPr lang="en-US" sz="1400" dirty="0">
                <a:latin typeface="Consolas" panose="020B0609020204030204" pitchFamily="49" charset="0"/>
              </a:rPr>
              <a:t>( val1 + 10, val2 )</a:t>
            </a:r>
          </a:p>
          <a:p>
            <a:r>
              <a:rPr lang="en-US" sz="1400" dirty="0">
                <a:latin typeface="Consolas" panose="020B0609020204030204" pitchFamily="49" charset="0"/>
              </a:rPr>
              <a:t>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p>
          <a:p>
            <a:r>
              <a:rPr lang="en-US" sz="1400" dirty="0">
                <a:latin typeface="Consolas" panose="020B0609020204030204" pitchFamily="49" charset="0"/>
              </a:rPr>
              <a:t>    return 0;</a:t>
            </a:r>
          </a:p>
          <a:p>
            <a:r>
              <a:rPr lang="en-US" sz="1400" dirty="0">
                <a:latin typeface="Consolas" panose="020B0609020204030204" pitchFamily="49" charset="0"/>
              </a:rPr>
              <a:t>}</a:t>
            </a:r>
          </a:p>
        </p:txBody>
      </p:sp>
      <p:sp>
        <p:nvSpPr>
          <p:cNvPr id="20" name="Rectangle 19"/>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26548680"/>
      </p:ext>
    </p:extLst>
  </p:cSld>
  <p:clrMapOvr>
    <a:masterClrMapping/>
  </p:clrMapOvr>
  <mc:AlternateContent xmlns:mc="http://schemas.openxmlformats.org/markup-compatibility/2006">
    <mc:Choice xmlns:p14="http://schemas.microsoft.com/office/powerpoint/2010/main" Requires="p14">
      <p:transition spd="slow" p14:dur="2000" advTm="18232"/>
    </mc:Choice>
    <mc:Fallback>
      <p:transition spd="slow" advTm="18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latin typeface="Consolas" panose="020B0609020204030204" pitchFamily="49" charset="0"/>
              </a:rPr>
              <a:t>gcd</a:t>
            </a:r>
            <a:r>
              <a:rPr lang="en-US" dirty="0">
                <a:latin typeface="Consolas" panose="020B0609020204030204" pitchFamily="49" charset="0"/>
              </a:rPr>
              <a:t>(…)</a:t>
            </a:r>
            <a:endParaRPr lang="en-CA" dirty="0"/>
          </a:p>
        </p:txBody>
      </p:sp>
      <p:sp>
        <p:nvSpPr>
          <p:cNvPr id="3" name="Content Placeholder 2"/>
          <p:cNvSpPr>
            <a:spLocks noGrp="1"/>
          </p:cNvSpPr>
          <p:nvPr>
            <p:ph idx="1"/>
          </p:nvPr>
        </p:nvSpPr>
        <p:spPr/>
        <p:txBody>
          <a:bodyPr/>
          <a:lstStyle/>
          <a:p>
            <a:r>
              <a:rPr lang="en-US" dirty="0" smtClean="0"/>
              <a:t>When calling </a:t>
            </a:r>
            <a:r>
              <a:rPr lang="en-US" dirty="0" err="1" smtClean="0">
                <a:latin typeface="Consolas" panose="020B0609020204030204" pitchFamily="49" charset="0"/>
              </a:rPr>
              <a:t>gcd</a:t>
            </a:r>
            <a:r>
              <a:rPr lang="en-US" dirty="0" smtClean="0">
                <a:latin typeface="Consolas" panose="020B0609020204030204" pitchFamily="49" charset="0"/>
              </a:rPr>
              <a:t>(…)</a:t>
            </a:r>
            <a:r>
              <a:rPr lang="en-US" dirty="0" smtClean="0"/>
              <a:t>,</a:t>
            </a:r>
          </a:p>
          <a:p>
            <a:pPr marL="0" indent="0">
              <a:buNone/>
            </a:pPr>
            <a:r>
              <a:rPr lang="en-US" dirty="0"/>
              <a:t>	</a:t>
            </a:r>
            <a:r>
              <a:rPr lang="en-US" dirty="0" smtClean="0"/>
              <a:t>memory is allocated for the two</a:t>
            </a:r>
            <a:br>
              <a:rPr lang="en-US" dirty="0" smtClean="0"/>
            </a:br>
            <a:r>
              <a:rPr lang="en-US" dirty="0" smtClean="0"/>
              <a:t>	parameters</a:t>
            </a:r>
          </a:p>
        </p:txBody>
      </p:sp>
      <p:graphicFrame>
        <p:nvGraphicFramePr>
          <p:cNvPr id="14" name="Table 13"/>
          <p:cNvGraphicFramePr>
            <a:graphicFrameLocks noGrp="1"/>
          </p:cNvGraphicFramePr>
          <p:nvPr>
            <p:extLst>
              <p:ext uri="{D42A27DB-BD31-4B8C-83A1-F6EECF244321}">
                <p14:modId xmlns:p14="http://schemas.microsoft.com/office/powerpoint/2010/main" val="38793805"/>
              </p:ext>
            </p:extLst>
          </p:nvPr>
        </p:nvGraphicFramePr>
        <p:xfrm>
          <a:off x="5652120" y="1155700"/>
          <a:ext cx="1944216" cy="5486400"/>
        </p:xfrm>
        <a:graphic>
          <a:graphicData uri="http://schemas.openxmlformats.org/drawingml/2006/table">
            <a:tbl>
              <a:tblPr firstRow="1" bandRow="1">
                <a:tableStyleId>{2D5ABB26-0587-4C30-8999-92F81FD0307C}</a:tableStyleId>
              </a:tblPr>
              <a:tblGrid>
                <a:gridCol w="1103784"/>
                <a:gridCol w="840432"/>
              </a:tblGrid>
              <a:tr h="0">
                <a:tc>
                  <a:txBody>
                    <a:bodyPr/>
                    <a:lstStyle/>
                    <a:p>
                      <a:pPr algn="ctr"/>
                      <a:r>
                        <a:rPr lang="en-US" sz="1200" dirty="0" smtClean="0">
                          <a:latin typeface="Consolas" panose="020B0609020204030204" pitchFamily="49" charset="0"/>
                        </a:rPr>
                        <a:t>ffffffe2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ffffffe9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200" dirty="0" smtClean="0">
                          <a:latin typeface="Consolas" panose="020B0609020204030204" pitchFamily="49" charset="0"/>
                        </a:rPr>
                        <a:t>00000000</a:t>
                      </a: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ffffffef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nsolas" panose="020B0609020204030204" pitchFamily="49" charset="0"/>
                        </a:rPr>
                        <a:t>00000000</a:t>
                      </a: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fffffff0</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smtClean="0">
                          <a:latin typeface="Consolas" panose="020B0609020204030204" pitchFamily="49" charset="0"/>
                        </a:rPr>
                        <a:t>?</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fffffff1</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fffffff2</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fffffff3</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fffffff4</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fffffff5</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fffffff6</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fffffff7</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fffffff8</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rPr>
                        <a:t>91</a:t>
                      </a:r>
                      <a:endParaRPr kumimoji="0" lang="en-CA" sz="16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smtClean="0">
                          <a:latin typeface="Consolas" panose="020B0609020204030204" pitchFamily="49" charset="0"/>
                        </a:rPr>
                        <a:t>fffffff9</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fffffffa</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algn="ctr"/>
                      <a:endParaRPr lang="en-CA" sz="12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fffffffb</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fffffffc</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rowSpan="4">
                  <a:txBody>
                    <a:bodyPr/>
                    <a:lstStyle/>
                    <a:p>
                      <a:pPr algn="ctr"/>
                      <a:r>
                        <a:rPr lang="en-US" sz="1600" dirty="0" smtClean="0">
                          <a:latin typeface="Consolas" panose="020B0609020204030204" pitchFamily="49" charset="0"/>
                        </a:rPr>
                        <a:t>42</a:t>
                      </a:r>
                      <a:endParaRPr lang="en-CA" sz="1600" dirty="0" smtClean="0">
                        <a:latin typeface="Consolas" panose="020B0609020204030204"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fffffffd</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fffffffe</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lang="en-US" sz="1200" dirty="0" err="1" smtClean="0">
                          <a:latin typeface="Consolas" panose="020B0609020204030204" pitchFamily="49" charset="0"/>
                        </a:rPr>
                        <a:t>ffffffff</a:t>
                      </a:r>
                      <a:endParaRPr lang="en-CA" sz="12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dirty="0" smtClean="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8" name="Straight Arrow Connector 7"/>
          <p:cNvCxnSpPr/>
          <p:nvPr/>
        </p:nvCxnSpPr>
        <p:spPr>
          <a:xfrm>
            <a:off x="5580112" y="5148314"/>
            <a:ext cx="0" cy="1484908"/>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6096" y="5157192"/>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36096" y="6632864"/>
            <a:ext cx="2880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69702" y="6063117"/>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val1</a:t>
            </a:r>
            <a:endParaRPr lang="en-CA" sz="1600" dirty="0"/>
          </a:p>
        </p:txBody>
      </p:sp>
      <p:sp>
        <p:nvSpPr>
          <p:cNvPr id="17" name="Rectangle 16"/>
          <p:cNvSpPr/>
          <p:nvPr/>
        </p:nvSpPr>
        <p:spPr>
          <a:xfrm>
            <a:off x="7569702" y="5364338"/>
            <a:ext cx="633507" cy="338554"/>
          </a:xfrm>
          <a:prstGeom prst="rect">
            <a:avLst/>
          </a:prstGeom>
        </p:spPr>
        <p:txBody>
          <a:bodyPr wrap="none">
            <a:spAutoFit/>
          </a:bodyPr>
          <a:lstStyle/>
          <a:p>
            <a:r>
              <a:rPr lang="en-US" sz="1600" dirty="0" smtClean="0">
                <a:solidFill>
                  <a:prstClr val="black"/>
                </a:solidFill>
                <a:latin typeface="Consolas" panose="020B0609020204030204" pitchFamily="49" charset="0"/>
              </a:rPr>
              <a:t>val2</a:t>
            </a:r>
            <a:endParaRPr lang="en-CA" sz="1600" dirty="0"/>
          </a:p>
        </p:txBody>
      </p:sp>
      <p:sp>
        <p:nvSpPr>
          <p:cNvPr id="12" name="Rectangle 11"/>
          <p:cNvSpPr/>
          <p:nvPr/>
        </p:nvSpPr>
        <p:spPr>
          <a:xfrm>
            <a:off x="7740352" y="4631835"/>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m</a:t>
            </a:r>
            <a:endParaRPr lang="en-CA" sz="1600" dirty="0"/>
          </a:p>
        </p:txBody>
      </p:sp>
      <p:sp>
        <p:nvSpPr>
          <p:cNvPr id="16" name="Rectangle 15"/>
          <p:cNvSpPr/>
          <p:nvPr/>
        </p:nvSpPr>
        <p:spPr>
          <a:xfrm>
            <a:off x="7740352" y="3933056"/>
            <a:ext cx="296876" cy="338554"/>
          </a:xfrm>
          <a:prstGeom prst="rect">
            <a:avLst/>
          </a:prstGeom>
        </p:spPr>
        <p:txBody>
          <a:bodyPr wrap="none">
            <a:spAutoFit/>
          </a:bodyPr>
          <a:lstStyle/>
          <a:p>
            <a:r>
              <a:rPr lang="en-US" sz="1600" dirty="0" smtClean="0">
                <a:solidFill>
                  <a:prstClr val="black"/>
                </a:solidFill>
                <a:latin typeface="Consolas" panose="020B0609020204030204" pitchFamily="49" charset="0"/>
              </a:rPr>
              <a:t>n</a:t>
            </a:r>
            <a:endParaRPr lang="en-CA" sz="1600" dirty="0"/>
          </a:p>
        </p:txBody>
      </p:sp>
      <p:cxnSp>
        <p:nvCxnSpPr>
          <p:cNvPr id="18" name="Straight Arrow Connector 17"/>
          <p:cNvCxnSpPr/>
          <p:nvPr/>
        </p:nvCxnSpPr>
        <p:spPr>
          <a:xfrm>
            <a:off x="5580112" y="3672284"/>
            <a:ext cx="0" cy="148490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53852" y="3237253"/>
            <a:ext cx="280846" cy="461665"/>
          </a:xfrm>
          <a:prstGeom prst="rect">
            <a:avLst/>
          </a:prstGeom>
        </p:spPr>
        <p:txBody>
          <a:bodyPr wrap="none">
            <a:spAutoFit/>
          </a:bodyPr>
          <a:lstStyle/>
          <a:p>
            <a:pPr algn="ctr"/>
            <a:r>
              <a:rPr lang="en-CA" sz="2400" dirty="0">
                <a:solidFill>
                  <a:srgbClr val="FF0000"/>
                </a:solidFill>
                <a:latin typeface="Consolas" panose="020B0609020204030204" pitchFamily="49" charset="0"/>
              </a:rPr>
              <a:t>⋮</a:t>
            </a:r>
            <a:endParaRPr lang="en-CA" dirty="0">
              <a:solidFill>
                <a:srgbClr val="FF0000"/>
              </a:solidFill>
              <a:latin typeface="Consolas" panose="020B0609020204030204" pitchFamily="49" charset="0"/>
            </a:endParaRPr>
          </a:p>
        </p:txBody>
      </p:sp>
      <p:sp>
        <p:nvSpPr>
          <p:cNvPr id="20" name="Rectangle 19"/>
          <p:cNvSpPr/>
          <p:nvPr/>
        </p:nvSpPr>
        <p:spPr>
          <a:xfrm>
            <a:off x="539552" y="3341310"/>
            <a:ext cx="4104456" cy="1815882"/>
          </a:xfrm>
          <a:prstGeom prst="rect">
            <a:avLst/>
          </a:prstGeom>
        </p:spPr>
        <p:txBody>
          <a:bodyPr wrap="square">
            <a:spAutoFit/>
          </a:bodyPr>
          <a:lstStyle/>
          <a:p>
            <a:r>
              <a:rPr lang="en-US" sz="1400" dirty="0" err="1">
                <a:latin typeface="Consolas" panose="020B0609020204030204" pitchFamily="49" charset="0"/>
              </a:rPr>
              <a:t>int</a:t>
            </a:r>
            <a:r>
              <a:rPr lang="en-US" sz="1400" dirty="0">
                <a:latin typeface="Consolas" panose="020B0609020204030204" pitchFamily="49" charset="0"/>
              </a:rPr>
              <a:t> main() {</a:t>
            </a:r>
          </a:p>
          <a:p>
            <a:r>
              <a:rPr lang="en-US" sz="1400" dirty="0">
                <a:latin typeface="Consolas" panose="020B0609020204030204" pitchFamily="49" charset="0"/>
              </a:rPr>
              <a:t>    unsigned </a:t>
            </a:r>
            <a:r>
              <a:rPr lang="en-US" sz="1400" dirty="0" err="1">
                <a:latin typeface="Consolas" panose="020B0609020204030204" pitchFamily="49" charset="0"/>
              </a:rPr>
              <a:t>int</a:t>
            </a:r>
            <a:r>
              <a:rPr lang="en-US" sz="1400" dirty="0">
                <a:latin typeface="Consolas" panose="020B0609020204030204" pitchFamily="49" charset="0"/>
              </a:rPr>
              <a:t> val1{42};</a:t>
            </a:r>
          </a:p>
          <a:p>
            <a:r>
              <a:rPr lang="en-US" sz="1400" dirty="0">
                <a:latin typeface="Consolas" panose="020B0609020204030204" pitchFamily="49" charset="0"/>
              </a:rPr>
              <a:t>    unsigned </a:t>
            </a:r>
            <a:r>
              <a:rPr lang="en-US" sz="1400" dirty="0" err="1">
                <a:latin typeface="Consolas" panose="020B0609020204030204" pitchFamily="49" charset="0"/>
              </a:rPr>
              <a:t>int</a:t>
            </a:r>
            <a:r>
              <a:rPr lang="en-US" sz="1400" dirty="0">
                <a:latin typeface="Consolas" panose="020B0609020204030204" pitchFamily="49" charset="0"/>
              </a:rPr>
              <a:t> val2{91};</a:t>
            </a:r>
          </a:p>
          <a:p>
            <a:endParaRPr lang="en-US" sz="1400" dirty="0">
              <a:latin typeface="Consolas" panose="020B0609020204030204" pitchFamily="49" charset="0"/>
            </a:endParaRPr>
          </a:p>
          <a:p>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a:latin typeface="Consolas" panose="020B0609020204030204" pitchFamily="49" charset="0"/>
              </a:rPr>
              <a:t>gcd</a:t>
            </a:r>
            <a:r>
              <a:rPr lang="en-US" sz="1400" dirty="0">
                <a:latin typeface="Consolas" panose="020B0609020204030204" pitchFamily="49" charset="0"/>
              </a:rPr>
              <a:t>( val1 + 10, val2 )</a:t>
            </a:r>
          </a:p>
          <a:p>
            <a:r>
              <a:rPr lang="en-US" sz="1400" dirty="0">
                <a:latin typeface="Consolas" panose="020B0609020204030204" pitchFamily="49" charset="0"/>
              </a:rPr>
              <a:t>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p>
          <a:p>
            <a:r>
              <a:rPr lang="en-US" sz="1400" dirty="0">
                <a:latin typeface="Consolas" panose="020B0609020204030204" pitchFamily="49" charset="0"/>
              </a:rPr>
              <a:t>    return 0;</a:t>
            </a:r>
          </a:p>
          <a:p>
            <a:r>
              <a:rPr lang="en-US" sz="1400" dirty="0">
                <a:latin typeface="Consolas" panose="020B0609020204030204" pitchFamily="49" charset="0"/>
              </a:rPr>
              <a:t>}</a:t>
            </a:r>
          </a:p>
        </p:txBody>
      </p:sp>
      <p:sp>
        <p:nvSpPr>
          <p:cNvPr id="21" name="Rectangle 20"/>
          <p:cNvSpPr/>
          <p:nvPr/>
        </p:nvSpPr>
        <p:spPr>
          <a:xfrm>
            <a:off x="4427984" y="5661248"/>
            <a:ext cx="1008609" cy="369332"/>
          </a:xfrm>
          <a:prstGeom prst="rect">
            <a:avLst/>
          </a:prstGeom>
        </p:spPr>
        <p:txBody>
          <a:bodyPr wrap="none">
            <a:spAutoFit/>
          </a:bodyPr>
          <a:lstStyle/>
          <a:p>
            <a:r>
              <a:rPr lang="en-US" dirty="0">
                <a:solidFill>
                  <a:srgbClr val="7030A0"/>
                </a:solidFill>
                <a:latin typeface="Consolas" panose="020B0609020204030204" pitchFamily="49" charset="0"/>
              </a:rPr>
              <a:t>main()</a:t>
            </a:r>
            <a:r>
              <a:rPr lang="en-US" dirty="0">
                <a:solidFill>
                  <a:srgbClr val="7030A0"/>
                </a:solidFill>
              </a:rPr>
              <a:t> </a:t>
            </a:r>
            <a:endParaRPr lang="en-CA" dirty="0">
              <a:solidFill>
                <a:srgbClr val="7030A0"/>
              </a:solidFill>
            </a:endParaRPr>
          </a:p>
        </p:txBody>
      </p:sp>
      <p:sp>
        <p:nvSpPr>
          <p:cNvPr id="22" name="Rectangle 21"/>
          <p:cNvSpPr/>
          <p:nvPr/>
        </p:nvSpPr>
        <p:spPr>
          <a:xfrm>
            <a:off x="4491607" y="3501008"/>
            <a:ext cx="944489" cy="369332"/>
          </a:xfrm>
          <a:prstGeom prst="rect">
            <a:avLst/>
          </a:prstGeom>
        </p:spPr>
        <p:txBody>
          <a:bodyPr wrap="none">
            <a:spAutoFit/>
          </a:bodyPr>
          <a:lstStyle/>
          <a:p>
            <a:r>
              <a:rPr lang="en-US" dirty="0" err="1">
                <a:solidFill>
                  <a:srgbClr val="FF0000"/>
                </a:solidFill>
                <a:latin typeface="Consolas" panose="020B0609020204030204" pitchFamily="49" charset="0"/>
              </a:rPr>
              <a:t>gcd</a:t>
            </a:r>
            <a:r>
              <a:rPr lang="en-US" dirty="0">
                <a:solidFill>
                  <a:srgbClr val="FF0000"/>
                </a:solidFill>
                <a:latin typeface="Consolas" panose="020B0609020204030204" pitchFamily="49" charset="0"/>
              </a:rPr>
              <a:t>(…)</a:t>
            </a:r>
            <a:endParaRPr lang="en-CA" dirty="0">
              <a:solidFill>
                <a:srgbClr val="FF0000"/>
              </a:solidFill>
            </a:endParaRPr>
          </a:p>
        </p:txBody>
      </p:sp>
      <p:sp>
        <p:nvSpPr>
          <p:cNvPr id="23" name="Rounded Rectangle 22"/>
          <p:cNvSpPr/>
          <p:nvPr/>
        </p:nvSpPr>
        <p:spPr>
          <a:xfrm>
            <a:off x="6939386" y="3959690"/>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ounded Rectangle 23"/>
          <p:cNvSpPr/>
          <p:nvPr/>
        </p:nvSpPr>
        <p:spPr>
          <a:xfrm>
            <a:off x="6948264" y="4688648"/>
            <a:ext cx="495672" cy="2400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38554972"/>
      </p:ext>
    </p:extLst>
  </p:cSld>
  <p:clrMapOvr>
    <a:masterClrMapping/>
  </p:clrMapOvr>
  <mc:AlternateContent xmlns:mc="http://schemas.openxmlformats.org/markup-compatibility/2006">
    <mc:Choice xmlns:p14="http://schemas.microsoft.com/office/powerpoint/2010/main" Requires="p14">
      <p:transition spd="slow" p14:dur="2000" advTm="39211"/>
    </mc:Choice>
    <mc:Fallback>
      <p:transition spd="slow" advTm="39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9"/>
</p:tagLst>
</file>

<file path=ppt/tags/tag10.xml><?xml version="1.0" encoding="utf-8"?>
<p:tagLst xmlns:a="http://schemas.openxmlformats.org/drawingml/2006/main" xmlns:r="http://schemas.openxmlformats.org/officeDocument/2006/relationships" xmlns:p="http://schemas.openxmlformats.org/presentationml/2006/main">
  <p:tag name="TIMING" val="|2.8|10.1"/>
</p:tagLst>
</file>

<file path=ppt/tags/tag11.xml><?xml version="1.0" encoding="utf-8"?>
<p:tagLst xmlns:a="http://schemas.openxmlformats.org/drawingml/2006/main" xmlns:r="http://schemas.openxmlformats.org/officeDocument/2006/relationships" xmlns:p="http://schemas.openxmlformats.org/presentationml/2006/main">
  <p:tag name="TIMING" val="|2.8|10.1"/>
</p:tagLst>
</file>

<file path=ppt/tags/tag12.xml><?xml version="1.0" encoding="utf-8"?>
<p:tagLst xmlns:a="http://schemas.openxmlformats.org/drawingml/2006/main" xmlns:r="http://schemas.openxmlformats.org/officeDocument/2006/relationships" xmlns:p="http://schemas.openxmlformats.org/presentationml/2006/main">
  <p:tag name="TIMING" val="|2.8|10.1"/>
</p:tagLst>
</file>

<file path=ppt/tags/tag13.xml><?xml version="1.0" encoding="utf-8"?>
<p:tagLst xmlns:a="http://schemas.openxmlformats.org/drawingml/2006/main" xmlns:r="http://schemas.openxmlformats.org/officeDocument/2006/relationships" xmlns:p="http://schemas.openxmlformats.org/presentationml/2006/main">
  <p:tag name="TIMING" val="|2.8|10.1"/>
</p:tagLst>
</file>

<file path=ppt/tags/tag14.xml><?xml version="1.0" encoding="utf-8"?>
<p:tagLst xmlns:a="http://schemas.openxmlformats.org/drawingml/2006/main" xmlns:r="http://schemas.openxmlformats.org/officeDocument/2006/relationships" xmlns:p="http://schemas.openxmlformats.org/presentationml/2006/main">
  <p:tag name="TIMING" val="|2.8|10.1"/>
</p:tagLst>
</file>

<file path=ppt/tags/tag15.xml><?xml version="1.0" encoding="utf-8"?>
<p:tagLst xmlns:a="http://schemas.openxmlformats.org/drawingml/2006/main" xmlns:r="http://schemas.openxmlformats.org/officeDocument/2006/relationships" xmlns:p="http://schemas.openxmlformats.org/presentationml/2006/main">
  <p:tag name="TIMING" val="|2.8|10.1"/>
</p:tagLst>
</file>

<file path=ppt/tags/tag16.xml><?xml version="1.0" encoding="utf-8"?>
<p:tagLst xmlns:a="http://schemas.openxmlformats.org/drawingml/2006/main" xmlns:r="http://schemas.openxmlformats.org/officeDocument/2006/relationships" xmlns:p="http://schemas.openxmlformats.org/presentationml/2006/main">
  <p:tag name="TIMING" val="|2.8|10.1"/>
</p:tagLst>
</file>

<file path=ppt/tags/tag17.xml><?xml version="1.0" encoding="utf-8"?>
<p:tagLst xmlns:a="http://schemas.openxmlformats.org/drawingml/2006/main" xmlns:r="http://schemas.openxmlformats.org/officeDocument/2006/relationships" xmlns:p="http://schemas.openxmlformats.org/presentationml/2006/main">
  <p:tag name="TIMING" val="|2.8|10.1"/>
</p:tagLst>
</file>

<file path=ppt/tags/tag18.xml><?xml version="1.0" encoding="utf-8"?>
<p:tagLst xmlns:a="http://schemas.openxmlformats.org/drawingml/2006/main" xmlns:r="http://schemas.openxmlformats.org/officeDocument/2006/relationships" xmlns:p="http://schemas.openxmlformats.org/presentationml/2006/main">
  <p:tag name="TIMING" val="|2.8|10.1"/>
</p:tagLst>
</file>

<file path=ppt/tags/tag19.xml><?xml version="1.0" encoding="utf-8"?>
<p:tagLst xmlns:a="http://schemas.openxmlformats.org/drawingml/2006/main" xmlns:r="http://schemas.openxmlformats.org/officeDocument/2006/relationships" xmlns:p="http://schemas.openxmlformats.org/presentationml/2006/main">
  <p:tag name="TIMING" val="|2.8|10.1"/>
</p:tagLst>
</file>

<file path=ppt/tags/tag2.xml><?xml version="1.0" encoding="utf-8"?>
<p:tagLst xmlns:a="http://schemas.openxmlformats.org/drawingml/2006/main" xmlns:r="http://schemas.openxmlformats.org/officeDocument/2006/relationships" xmlns:p="http://schemas.openxmlformats.org/presentationml/2006/main">
  <p:tag name="TIMING" val="|4.1|20.5|10.2|3.7|5.9|10.7"/>
</p:tagLst>
</file>

<file path=ppt/tags/tag20.xml><?xml version="1.0" encoding="utf-8"?>
<p:tagLst xmlns:a="http://schemas.openxmlformats.org/drawingml/2006/main" xmlns:r="http://schemas.openxmlformats.org/officeDocument/2006/relationships" xmlns:p="http://schemas.openxmlformats.org/presentationml/2006/main">
  <p:tag name="TIMING" val="|2.8|10.1"/>
</p:tagLst>
</file>

<file path=ppt/tags/tag21.xml><?xml version="1.0" encoding="utf-8"?>
<p:tagLst xmlns:a="http://schemas.openxmlformats.org/drawingml/2006/main" xmlns:r="http://schemas.openxmlformats.org/officeDocument/2006/relationships" xmlns:p="http://schemas.openxmlformats.org/presentationml/2006/main">
  <p:tag name="TIMING" val="|2.8|10.1"/>
</p:tagLst>
</file>

<file path=ppt/tags/tag22.xml><?xml version="1.0" encoding="utf-8"?>
<p:tagLst xmlns:a="http://schemas.openxmlformats.org/drawingml/2006/main" xmlns:r="http://schemas.openxmlformats.org/officeDocument/2006/relationships" xmlns:p="http://schemas.openxmlformats.org/presentationml/2006/main">
  <p:tag name="TIMING" val="|2.8|10.1"/>
</p:tagLst>
</file>

<file path=ppt/tags/tag23.xml><?xml version="1.0" encoding="utf-8"?>
<p:tagLst xmlns:a="http://schemas.openxmlformats.org/drawingml/2006/main" xmlns:r="http://schemas.openxmlformats.org/officeDocument/2006/relationships" xmlns:p="http://schemas.openxmlformats.org/presentationml/2006/main">
  <p:tag name="TIMING" val="|2.8|10.1"/>
</p:tagLst>
</file>

<file path=ppt/tags/tag24.xml><?xml version="1.0" encoding="utf-8"?>
<p:tagLst xmlns:a="http://schemas.openxmlformats.org/drawingml/2006/main" xmlns:r="http://schemas.openxmlformats.org/officeDocument/2006/relationships" xmlns:p="http://schemas.openxmlformats.org/presentationml/2006/main">
  <p:tag name="TIMING" val="|2.8|10.1"/>
</p:tagLst>
</file>

<file path=ppt/tags/tag25.xml><?xml version="1.0" encoding="utf-8"?>
<p:tagLst xmlns:a="http://schemas.openxmlformats.org/drawingml/2006/main" xmlns:r="http://schemas.openxmlformats.org/officeDocument/2006/relationships" xmlns:p="http://schemas.openxmlformats.org/presentationml/2006/main">
  <p:tag name="TIMING" val="|2.8|10.1"/>
</p:tagLst>
</file>

<file path=ppt/tags/tag26.xml><?xml version="1.0" encoding="utf-8"?>
<p:tagLst xmlns:a="http://schemas.openxmlformats.org/drawingml/2006/main" xmlns:r="http://schemas.openxmlformats.org/officeDocument/2006/relationships" xmlns:p="http://schemas.openxmlformats.org/presentationml/2006/main">
  <p:tag name="TIMING" val="|2.8|10.1"/>
</p:tagLst>
</file>

<file path=ppt/tags/tag27.xml><?xml version="1.0" encoding="utf-8"?>
<p:tagLst xmlns:a="http://schemas.openxmlformats.org/drawingml/2006/main" xmlns:r="http://schemas.openxmlformats.org/officeDocument/2006/relationships" xmlns:p="http://schemas.openxmlformats.org/presentationml/2006/main">
  <p:tag name="TIMING" val="|2.8|10.1"/>
</p:tagLst>
</file>

<file path=ppt/tags/tag28.xml><?xml version="1.0" encoding="utf-8"?>
<p:tagLst xmlns:a="http://schemas.openxmlformats.org/drawingml/2006/main" xmlns:r="http://schemas.openxmlformats.org/officeDocument/2006/relationships" xmlns:p="http://schemas.openxmlformats.org/presentationml/2006/main">
  <p:tag name="TIMING" val="|2.8|10.1"/>
</p:tagLst>
</file>

<file path=ppt/tags/tag29.xml><?xml version="1.0" encoding="utf-8"?>
<p:tagLst xmlns:a="http://schemas.openxmlformats.org/drawingml/2006/main" xmlns:r="http://schemas.openxmlformats.org/officeDocument/2006/relationships" xmlns:p="http://schemas.openxmlformats.org/presentationml/2006/main">
  <p:tag name="TIMING" val="|2.8|10.1"/>
</p:tagLst>
</file>

<file path=ppt/tags/tag3.xml><?xml version="1.0" encoding="utf-8"?>
<p:tagLst xmlns:a="http://schemas.openxmlformats.org/drawingml/2006/main" xmlns:r="http://schemas.openxmlformats.org/officeDocument/2006/relationships" xmlns:p="http://schemas.openxmlformats.org/presentationml/2006/main">
  <p:tag name="TIMING" val="|22.4|15.3"/>
</p:tagLst>
</file>

<file path=ppt/tags/tag30.xml><?xml version="1.0" encoding="utf-8"?>
<p:tagLst xmlns:a="http://schemas.openxmlformats.org/drawingml/2006/main" xmlns:r="http://schemas.openxmlformats.org/officeDocument/2006/relationships" xmlns:p="http://schemas.openxmlformats.org/presentationml/2006/main">
  <p:tag name="TIMING" val="|2.8|10.1"/>
</p:tagLst>
</file>

<file path=ppt/tags/tag31.xml><?xml version="1.0" encoding="utf-8"?>
<p:tagLst xmlns:a="http://schemas.openxmlformats.org/drawingml/2006/main" xmlns:r="http://schemas.openxmlformats.org/officeDocument/2006/relationships" xmlns:p="http://schemas.openxmlformats.org/presentationml/2006/main">
  <p:tag name="TIMING" val="|2.8|10.1"/>
</p:tagLst>
</file>

<file path=ppt/tags/tag32.xml><?xml version="1.0" encoding="utf-8"?>
<p:tagLst xmlns:a="http://schemas.openxmlformats.org/drawingml/2006/main" xmlns:r="http://schemas.openxmlformats.org/officeDocument/2006/relationships" xmlns:p="http://schemas.openxmlformats.org/presentationml/2006/main">
  <p:tag name="TIMING" val="|2.8|10.1"/>
</p:tagLst>
</file>

<file path=ppt/tags/tag33.xml><?xml version="1.0" encoding="utf-8"?>
<p:tagLst xmlns:a="http://schemas.openxmlformats.org/drawingml/2006/main" xmlns:r="http://schemas.openxmlformats.org/officeDocument/2006/relationships" xmlns:p="http://schemas.openxmlformats.org/presentationml/2006/main">
  <p:tag name="TIMING" val="|2.8|10.1"/>
</p:tagLst>
</file>

<file path=ppt/tags/tag34.xml><?xml version="1.0" encoding="utf-8"?>
<p:tagLst xmlns:a="http://schemas.openxmlformats.org/drawingml/2006/main" xmlns:r="http://schemas.openxmlformats.org/officeDocument/2006/relationships" xmlns:p="http://schemas.openxmlformats.org/presentationml/2006/main">
  <p:tag name="TIMING" val="|2.8|10.1"/>
</p:tagLst>
</file>

<file path=ppt/tags/tag35.xml><?xml version="1.0" encoding="utf-8"?>
<p:tagLst xmlns:a="http://schemas.openxmlformats.org/drawingml/2006/main" xmlns:r="http://schemas.openxmlformats.org/officeDocument/2006/relationships" xmlns:p="http://schemas.openxmlformats.org/presentationml/2006/main">
  <p:tag name="TIMING" val="|2.8|10.1"/>
</p:tagLst>
</file>

<file path=ppt/tags/tag36.xml><?xml version="1.0" encoding="utf-8"?>
<p:tagLst xmlns:a="http://schemas.openxmlformats.org/drawingml/2006/main" xmlns:r="http://schemas.openxmlformats.org/officeDocument/2006/relationships" xmlns:p="http://schemas.openxmlformats.org/presentationml/2006/main">
  <p:tag name="TIMING" val="|2.8|10.1"/>
</p:tagLst>
</file>

<file path=ppt/tags/tag37.xml><?xml version="1.0" encoding="utf-8"?>
<p:tagLst xmlns:a="http://schemas.openxmlformats.org/drawingml/2006/main" xmlns:r="http://schemas.openxmlformats.org/officeDocument/2006/relationships" xmlns:p="http://schemas.openxmlformats.org/presentationml/2006/main">
  <p:tag name="TIMING" val="|2.8|10.1"/>
</p:tagLst>
</file>

<file path=ppt/tags/tag38.xml><?xml version="1.0" encoding="utf-8"?>
<p:tagLst xmlns:a="http://schemas.openxmlformats.org/drawingml/2006/main" xmlns:r="http://schemas.openxmlformats.org/officeDocument/2006/relationships" xmlns:p="http://schemas.openxmlformats.org/presentationml/2006/main">
  <p:tag name="TIMING" val="|2.8|10.1"/>
</p:tagLst>
</file>

<file path=ppt/tags/tag39.xml><?xml version="1.0" encoding="utf-8"?>
<p:tagLst xmlns:a="http://schemas.openxmlformats.org/drawingml/2006/main" xmlns:r="http://schemas.openxmlformats.org/officeDocument/2006/relationships" xmlns:p="http://schemas.openxmlformats.org/presentationml/2006/main">
  <p:tag name="TIMING" val="|2.8|10.1"/>
</p:tagLst>
</file>

<file path=ppt/tags/tag4.xml><?xml version="1.0" encoding="utf-8"?>
<p:tagLst xmlns:a="http://schemas.openxmlformats.org/drawingml/2006/main" xmlns:r="http://schemas.openxmlformats.org/officeDocument/2006/relationships" xmlns:p="http://schemas.openxmlformats.org/presentationml/2006/main">
  <p:tag name="TIMING" val="|2.8|10.1"/>
</p:tagLst>
</file>

<file path=ppt/tags/tag40.xml><?xml version="1.0" encoding="utf-8"?>
<p:tagLst xmlns:a="http://schemas.openxmlformats.org/drawingml/2006/main" xmlns:r="http://schemas.openxmlformats.org/officeDocument/2006/relationships" xmlns:p="http://schemas.openxmlformats.org/presentationml/2006/main">
  <p:tag name="TIMING" val="|2.8|10.1"/>
</p:tagLst>
</file>

<file path=ppt/tags/tag41.xml><?xml version="1.0" encoding="utf-8"?>
<p:tagLst xmlns:a="http://schemas.openxmlformats.org/drawingml/2006/main" xmlns:r="http://schemas.openxmlformats.org/officeDocument/2006/relationships" xmlns:p="http://schemas.openxmlformats.org/presentationml/2006/main">
  <p:tag name="TIMING" val="|20.4|13.7|12.8|72.9|38.6|97.5|23.1|48.6"/>
</p:tagLst>
</file>

<file path=ppt/tags/tag42.xml><?xml version="1.0" encoding="utf-8"?>
<p:tagLst xmlns:a="http://schemas.openxmlformats.org/drawingml/2006/main" xmlns:r="http://schemas.openxmlformats.org/officeDocument/2006/relationships" xmlns:p="http://schemas.openxmlformats.org/presentationml/2006/main">
  <p:tag name="TIMING" val="|2.8|10.1"/>
</p:tagLst>
</file>

<file path=ppt/tags/tag43.xml><?xml version="1.0" encoding="utf-8"?>
<p:tagLst xmlns:a="http://schemas.openxmlformats.org/drawingml/2006/main" xmlns:r="http://schemas.openxmlformats.org/officeDocument/2006/relationships" xmlns:p="http://schemas.openxmlformats.org/presentationml/2006/main">
  <p:tag name="TIMING" val="|2.8|10.1"/>
</p:tagLst>
</file>

<file path=ppt/tags/tag44.xml><?xml version="1.0" encoding="utf-8"?>
<p:tagLst xmlns:a="http://schemas.openxmlformats.org/drawingml/2006/main" xmlns:r="http://schemas.openxmlformats.org/officeDocument/2006/relationships" xmlns:p="http://schemas.openxmlformats.org/presentationml/2006/main">
  <p:tag name="TIMING" val="|2.8|10.1"/>
</p:tagLst>
</file>

<file path=ppt/tags/tag45.xml><?xml version="1.0" encoding="utf-8"?>
<p:tagLst xmlns:a="http://schemas.openxmlformats.org/drawingml/2006/main" xmlns:r="http://schemas.openxmlformats.org/officeDocument/2006/relationships" xmlns:p="http://schemas.openxmlformats.org/presentationml/2006/main">
  <p:tag name="TIMING" val="|2.8|10.1"/>
</p:tagLst>
</file>

<file path=ppt/tags/tag46.xml><?xml version="1.0" encoding="utf-8"?>
<p:tagLst xmlns:a="http://schemas.openxmlformats.org/drawingml/2006/main" xmlns:r="http://schemas.openxmlformats.org/officeDocument/2006/relationships" xmlns:p="http://schemas.openxmlformats.org/presentationml/2006/main">
  <p:tag name="TIMING" val="|2.8|10.1"/>
</p:tagLst>
</file>

<file path=ppt/tags/tag47.xml><?xml version="1.0" encoding="utf-8"?>
<p:tagLst xmlns:a="http://schemas.openxmlformats.org/drawingml/2006/main" xmlns:r="http://schemas.openxmlformats.org/officeDocument/2006/relationships" xmlns:p="http://schemas.openxmlformats.org/presentationml/2006/main">
  <p:tag name="TIMING" val="|13.6|18.3"/>
</p:tagLst>
</file>

<file path=ppt/tags/tag48.xml><?xml version="1.0" encoding="utf-8"?>
<p:tagLst xmlns:a="http://schemas.openxmlformats.org/drawingml/2006/main" xmlns:r="http://schemas.openxmlformats.org/officeDocument/2006/relationships" xmlns:p="http://schemas.openxmlformats.org/presentationml/2006/main">
  <p:tag name="TIMING" val="|13.6|18.3"/>
</p:tagLst>
</file>

<file path=ppt/tags/tag49.xml><?xml version="1.0" encoding="utf-8"?>
<p:tagLst xmlns:a="http://schemas.openxmlformats.org/drawingml/2006/main" xmlns:r="http://schemas.openxmlformats.org/officeDocument/2006/relationships" xmlns:p="http://schemas.openxmlformats.org/presentationml/2006/main">
  <p:tag name="TIMING" val="|13.6|18.3"/>
</p:tagLst>
</file>

<file path=ppt/tags/tag5.xml><?xml version="1.0" encoding="utf-8"?>
<p:tagLst xmlns:a="http://schemas.openxmlformats.org/drawingml/2006/main" xmlns:r="http://schemas.openxmlformats.org/officeDocument/2006/relationships" xmlns:p="http://schemas.openxmlformats.org/presentationml/2006/main">
  <p:tag name="TIMING" val="|2.8|10.1"/>
</p:tagLst>
</file>

<file path=ppt/tags/tag6.xml><?xml version="1.0" encoding="utf-8"?>
<p:tagLst xmlns:a="http://schemas.openxmlformats.org/drawingml/2006/main" xmlns:r="http://schemas.openxmlformats.org/officeDocument/2006/relationships" xmlns:p="http://schemas.openxmlformats.org/presentationml/2006/main">
  <p:tag name="TIMING" val="|2.8|10.1"/>
</p:tagLst>
</file>

<file path=ppt/tags/tag7.xml><?xml version="1.0" encoding="utf-8"?>
<p:tagLst xmlns:a="http://schemas.openxmlformats.org/drawingml/2006/main" xmlns:r="http://schemas.openxmlformats.org/officeDocument/2006/relationships" xmlns:p="http://schemas.openxmlformats.org/presentationml/2006/main">
  <p:tag name="TIMING" val="|2.8|10.1"/>
</p:tagLst>
</file>

<file path=ppt/tags/tag8.xml><?xml version="1.0" encoding="utf-8"?>
<p:tagLst xmlns:a="http://schemas.openxmlformats.org/drawingml/2006/main" xmlns:r="http://schemas.openxmlformats.org/officeDocument/2006/relationships" xmlns:p="http://schemas.openxmlformats.org/presentationml/2006/main">
  <p:tag name="TIMING" val="|2.8|10.1"/>
</p:tagLst>
</file>

<file path=ppt/tags/tag9.xml><?xml version="1.0" encoding="utf-8"?>
<p:tagLst xmlns:a="http://schemas.openxmlformats.org/drawingml/2006/main" xmlns:r="http://schemas.openxmlformats.org/officeDocument/2006/relationships" xmlns:p="http://schemas.openxmlformats.org/presentationml/2006/main">
  <p:tag name="TIMING" val="|2.8|10.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77336</TotalTime>
  <Words>6916</Words>
  <Application>Microsoft Office PowerPoint</Application>
  <PresentationFormat>On-screen Show (4:3)</PresentationFormat>
  <Paragraphs>3383</Paragraphs>
  <Slides>55</Slides>
  <Notes>0</Notes>
  <HiddenSlides>0</HiddenSlides>
  <MMClips>55</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Custom Design</vt:lpstr>
      <vt:lpstr>The call stack</vt:lpstr>
      <vt:lpstr>Outline</vt:lpstr>
      <vt:lpstr>Call stack</vt:lpstr>
      <vt:lpstr>Review of functions</vt:lpstr>
      <vt:lpstr>Memory for functions</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gcd(…)</vt:lpstr>
      <vt:lpstr>Example: is_prime(…)</vt:lpstr>
      <vt:lpstr>Example: is_prime(…)</vt:lpstr>
      <vt:lpstr>Example: is_prime(…)</vt:lpstr>
      <vt:lpstr>       Example: is_prime(…)</vt:lpstr>
      <vt:lpstr>       Example: is_prime(…)</vt:lpstr>
      <vt:lpstr>       Example: is_prime(…)</vt:lpstr>
      <vt:lpstr>       Example: is_prime(…)</vt:lpstr>
      <vt:lpstr>       Example: is_prime(…)</vt:lpstr>
      <vt:lpstr>       Example: is_prime(…)</vt:lpstr>
      <vt:lpstr>       Example: is_prime(…)</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1399</cp:revision>
  <dcterms:created xsi:type="dcterms:W3CDTF">2009-09-11T23:00:44Z</dcterms:created>
  <dcterms:modified xsi:type="dcterms:W3CDTF">2020-08-13T21:11:41Z</dcterms:modified>
</cp:coreProperties>
</file>